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61" r:id="rId5"/>
    <p:sldId id="259" r:id="rId6"/>
    <p:sldId id="265" r:id="rId7"/>
    <p:sldId id="260" r:id="rId8"/>
    <p:sldId id="266" r:id="rId9"/>
    <p:sldId id="262" r:id="rId10"/>
    <p:sldId id="263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71" autoAdjust="0"/>
    <p:restoredTop sz="58706" autoAdjust="0"/>
  </p:normalViewPr>
  <p:slideViewPr>
    <p:cSldViewPr snapToGrid="0">
      <p:cViewPr varScale="1">
        <p:scale>
          <a:sx n="57" d="100"/>
          <a:sy n="57" d="100"/>
        </p:scale>
        <p:origin x="90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76971E-5F58-47FB-B094-BF4B3451111D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A4D80A-5C10-4C34-AE4C-DC5CA5DA2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678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A4D80A-5C10-4C34-AE4C-DC5CA5DA27C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9000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被掳归回的第一代和第二代之间</a:t>
            </a:r>
            <a:endParaRPr lang="en-US" altLang="zh-CN" b="1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lvl="1"/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第一代的归回并不完全，只有真理的明白，缺少属灵的实际</a:t>
            </a:r>
            <a:endParaRPr lang="en-US" altLang="zh-CN" b="1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lvl="2"/>
            <a:r>
              <a:rPr lang="zh-CN" altLang="en-US" b="0" dirty="0">
                <a:latin typeface="STKaiti" panose="02010600040101010101" pitchFamily="2" charset="-122"/>
                <a:ea typeface="STKaiti" panose="02010600040101010101" pitchFamily="2" charset="-122"/>
              </a:rPr>
              <a:t>所罗巴伯所带领的回归，看起来很成功，虽然遇到一些阻力，但在圣殿被焚毁</a:t>
            </a:r>
            <a:r>
              <a:rPr lang="en-US" altLang="zh-CN" b="0" dirty="0">
                <a:latin typeface="STKaiti" panose="02010600040101010101" pitchFamily="2" charset="-122"/>
                <a:ea typeface="STKaiti" panose="02010600040101010101" pitchFamily="2" charset="-122"/>
              </a:rPr>
              <a:t>70</a:t>
            </a:r>
            <a:r>
              <a:rPr lang="zh-CN" altLang="en-US" b="0" dirty="0">
                <a:latin typeface="STKaiti" panose="02010600040101010101" pitchFamily="2" charset="-122"/>
                <a:ea typeface="STKaiti" panose="02010600040101010101" pitchFamily="2" charset="-122"/>
              </a:rPr>
              <a:t>年后，重新被建立。圣殿是否有以前的辉煌其实并不重要，重要的是神的权柄在以色列百姓中被重新恢复， 这个意义是非常重大的。但是，就像一个走在低谷的基督徒，不是听了一两篇有号召力的讲道或者布道会后，一个人可以立刻走上属灵的高峰一样，信心被建立，但信仰需要更深的扎根，需要更多的属灵经历，好像有了亚伯拉罕一生的四座坛代表信心的成长，最后是献以撒的信心大飞跃，接下来需要的是以撒一生所挖的四口井，要有深度。这就是第二次的回归。</a:t>
            </a:r>
            <a:endParaRPr lang="en-US" altLang="zh-CN" b="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lvl="1"/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第二代的归回是注重神的话，和教会的见证</a:t>
            </a:r>
            <a:endParaRPr lang="en-US" altLang="zh-CN" b="1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lvl="2"/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不仅除去外面的偶像，也要除去心里的偶像：</a:t>
            </a:r>
            <a:r>
              <a:rPr lang="zh-CN" altLang="en-US" b="0" dirty="0">
                <a:latin typeface="STKaiti" panose="02010600040101010101" pitchFamily="2" charset="-122"/>
                <a:ea typeface="STKaiti" panose="02010600040101010101" pitchFamily="2" charset="-122"/>
              </a:rPr>
              <a:t>生活中是一个挂名基督徒，没有生活中的经历和见证。以斯拉和尼希米的回归，注重的是人里面的问题。</a:t>
            </a:r>
            <a:endParaRPr lang="en-US" altLang="zh-CN" b="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lvl="2"/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圣灵在人心里作分别的工作，保护的工作，见证的工作： </a:t>
            </a:r>
            <a:r>
              <a:rPr lang="zh-CN" altLang="en-US" b="0" dirty="0">
                <a:latin typeface="STKaiti" panose="02010600040101010101" pitchFamily="2" charset="-122"/>
                <a:ea typeface="STKaiti" panose="02010600040101010101" pitchFamily="2" charset="-122"/>
              </a:rPr>
              <a:t>信心需要面对生活中的实际，在实际生活中需要让圣灵带领和工作。</a:t>
            </a:r>
            <a:endParaRPr lang="en-US" altLang="zh-CN" b="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lvl="2"/>
            <a:r>
              <a:rPr lang="zh-CN" altLang="en-US" b="0" dirty="0">
                <a:latin typeface="STKaiti" panose="02010600040101010101" pitchFamily="2" charset="-122"/>
                <a:ea typeface="STKaiti" panose="02010600040101010101" pitchFamily="2" charset="-122"/>
              </a:rPr>
              <a:t>严格意义上说，第二代的回归也不完全，因为纵观整个三次（两代）的回归，都是靠着律法恢复，其结果就是我们看到的尼希米记</a:t>
            </a:r>
            <a:r>
              <a:rPr lang="en-US" altLang="zh-CN" b="0" dirty="0">
                <a:latin typeface="STKaiti" panose="02010600040101010101" pitchFamily="2" charset="-122"/>
                <a:ea typeface="STKaiti" panose="02010600040101010101" pitchFamily="2" charset="-122"/>
              </a:rPr>
              <a:t>7</a:t>
            </a:r>
            <a:r>
              <a:rPr lang="zh-CN" altLang="en-US" b="0" dirty="0">
                <a:latin typeface="STKaiti" panose="02010600040101010101" pitchFamily="2" charset="-122"/>
                <a:ea typeface="STKaiti" panose="02010600040101010101" pitchFamily="2" charset="-122"/>
              </a:rPr>
              <a:t>～</a:t>
            </a:r>
            <a:r>
              <a:rPr lang="en-US" altLang="zh-CN" b="0" dirty="0">
                <a:latin typeface="STKaiti" panose="02010600040101010101" pitchFamily="2" charset="-122"/>
                <a:ea typeface="STKaiti" panose="02010600040101010101" pitchFamily="2" charset="-122"/>
              </a:rPr>
              <a:t>13</a:t>
            </a:r>
            <a:r>
              <a:rPr lang="zh-CN" altLang="en-US" b="0" dirty="0">
                <a:latin typeface="STKaiti" panose="02010600040101010101" pitchFamily="2" charset="-122"/>
                <a:ea typeface="STKaiti" panose="02010600040101010101" pitchFamily="2" charset="-122"/>
              </a:rPr>
              <a:t>章中（特别是</a:t>
            </a:r>
            <a:r>
              <a:rPr lang="en-US" altLang="zh-CN" b="0" dirty="0">
                <a:latin typeface="STKaiti" panose="02010600040101010101" pitchFamily="2" charset="-122"/>
                <a:ea typeface="STKaiti" panose="02010600040101010101" pitchFamily="2" charset="-122"/>
              </a:rPr>
              <a:t>13</a:t>
            </a:r>
            <a:r>
              <a:rPr lang="zh-CN" altLang="en-US" b="0" dirty="0">
                <a:latin typeface="STKaiti" panose="02010600040101010101" pitchFamily="2" charset="-122"/>
                <a:ea typeface="STKaiti" panose="02010600040101010101" pitchFamily="2" charset="-122"/>
              </a:rPr>
              <a:t>章提到的）的问题，人跟不上来，人的软弱注定了恢复上的不完全，最终导致失败。那人的出路在哪里？</a:t>
            </a:r>
            <a:endParaRPr lang="en-US" altLang="zh-CN" b="1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lvl="1"/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肉体拦阻我们进入属灵的生活：</a:t>
            </a:r>
            <a:r>
              <a:rPr lang="zh-CN" altLang="en-US" b="0" dirty="0">
                <a:latin typeface="STKaiti" panose="02010600040101010101" pitchFamily="2" charset="-122"/>
                <a:ea typeface="STKaiti" panose="02010600040101010101" pitchFamily="2" charset="-122"/>
              </a:rPr>
              <a:t>以斯帖记其实是答案，就是靠着神的大能大力，没有神的名字，但处处都是神的能力的显现。按照时间顺序，以斯帖记本来应该是在以斯拉记中</a:t>
            </a:r>
            <a:r>
              <a:rPr lang="en-US" altLang="zh-CN" b="0" dirty="0">
                <a:latin typeface="STKaiti" panose="02010600040101010101" pitchFamily="2" charset="-122"/>
                <a:ea typeface="STKaiti" panose="02010600040101010101" pitchFamily="2" charset="-122"/>
              </a:rPr>
              <a:t>7</a:t>
            </a:r>
            <a:r>
              <a:rPr lang="zh-CN" altLang="en-US" b="0" dirty="0">
                <a:latin typeface="STKaiti" panose="02010600040101010101" pitchFamily="2" charset="-122"/>
                <a:ea typeface="STKaiti" panose="02010600040101010101" pitchFamily="2" charset="-122"/>
              </a:rPr>
              <a:t>～</a:t>
            </a:r>
            <a:r>
              <a:rPr lang="en-US" altLang="zh-CN" b="0" dirty="0">
                <a:latin typeface="STKaiti" panose="02010600040101010101" pitchFamily="2" charset="-122"/>
                <a:ea typeface="STKaiti" panose="02010600040101010101" pitchFamily="2" charset="-122"/>
              </a:rPr>
              <a:t>10</a:t>
            </a:r>
            <a:r>
              <a:rPr lang="zh-CN" altLang="en-US" b="0" dirty="0">
                <a:latin typeface="STKaiti" panose="02010600040101010101" pitchFamily="2" charset="-122"/>
                <a:ea typeface="STKaiti" panose="02010600040101010101" pitchFamily="2" charset="-122"/>
              </a:rPr>
              <a:t>章以前，甚至可以说以斯帖的结局直接促成了以斯拉和尼希米的回归，所以至少应该是在尼希米记之前的， 但圣灵反倒将这卷书放在三卷恢复的历史书的最后，让我们看到人靠着律法注定失败，需要靠着神自己。</a:t>
            </a:r>
            <a:endParaRPr lang="en-US" altLang="zh-CN" b="1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lvl="2"/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十字架胜过肉体：</a:t>
            </a:r>
            <a:r>
              <a:rPr lang="zh-CN" altLang="en-US" b="0" dirty="0">
                <a:latin typeface="STKaiti" panose="02010600040101010101" pitchFamily="2" charset="-122"/>
                <a:ea typeface="STKaiti" panose="02010600040101010101" pitchFamily="2" charset="-122"/>
              </a:rPr>
              <a:t>人失败是因为肉体的软弱，对付肉体的方法就是十字架。证卷书都是记载人的灵在圣灵带领下如何让魂顺服圣灵，从而胜过肉体。</a:t>
            </a:r>
            <a:endParaRPr lang="en-US" altLang="zh-CN" b="1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lvl="2"/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让圣灵在我们里面掌权：</a:t>
            </a:r>
            <a:r>
              <a:rPr lang="zh-CN" altLang="en-US" b="0" dirty="0">
                <a:latin typeface="STKaiti" panose="02010600040101010101" pitchFamily="2" charset="-122"/>
                <a:ea typeface="STKaiti" panose="02010600040101010101" pitchFamily="2" charset="-122"/>
              </a:rPr>
              <a:t>最终是让圣灵在我们里面彻底掌权，得胜不是靠着肉体和律法，乃是靠着圣灵。</a:t>
            </a:r>
            <a:endParaRPr lang="en-US" altLang="zh-CN" b="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“以斯帖”取名波斯语的“星星”：</a:t>
            </a:r>
            <a:r>
              <a:rPr lang="zh-CN" altLang="en-US" b="0" dirty="0">
                <a:latin typeface="STKaiti" panose="02010600040101010101" pitchFamily="2" charset="-122"/>
                <a:ea typeface="STKaiti" panose="02010600040101010101" pitchFamily="2" charset="-122"/>
              </a:rPr>
              <a:t>也许神特意用这个名字提醒我们，不要注重在以斯帖各人的成就，她不过是漫天星星中的一个，要看到她身上的光来自那个光的源头，就是神自己。</a:t>
            </a:r>
            <a:endParaRPr lang="en-US" altLang="zh-CN" b="1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r>
              <a:rPr lang="en-US" altLang="zh-CN" b="1" dirty="0">
                <a:latin typeface="STKaiti" panose="02010600040101010101" pitchFamily="2" charset="-122"/>
                <a:ea typeface="STKaiti" panose="02010600040101010101" pitchFamily="2" charset="-122"/>
              </a:rPr>
              <a:t> </a:t>
            </a:r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作者所具备的条件：</a:t>
            </a:r>
            <a:r>
              <a:rPr lang="en-US" altLang="zh-CN" b="1" dirty="0">
                <a:latin typeface="STKaiti" panose="02010600040101010101" pitchFamily="2" charset="-122"/>
                <a:ea typeface="STKaiti" panose="02010600040101010101" pitchFamily="2" charset="-122"/>
              </a:rPr>
              <a:t>1</a:t>
            </a:r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）犹太人  </a:t>
            </a:r>
            <a:r>
              <a:rPr lang="en-US" altLang="zh-CN" b="1" dirty="0">
                <a:latin typeface="STKaiti" panose="02010600040101010101" pitchFamily="2" charset="-122"/>
                <a:ea typeface="STKaiti" panose="02010600040101010101" pitchFamily="2" charset="-122"/>
              </a:rPr>
              <a:t>2</a:t>
            </a:r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）了解波斯宫廷   </a:t>
            </a:r>
            <a:r>
              <a:rPr lang="en-US" altLang="zh-CN" b="1" dirty="0">
                <a:latin typeface="STKaiti" panose="02010600040101010101" pitchFamily="2" charset="-122"/>
                <a:ea typeface="STKaiti" panose="02010600040101010101" pitchFamily="2" charset="-122"/>
              </a:rPr>
              <a:t>3</a:t>
            </a:r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）生活在当时</a:t>
            </a:r>
            <a:endParaRPr lang="en-US" altLang="zh-CN" b="1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lvl="1"/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可能的人：以斯拉、尼希米、</a:t>
            </a:r>
            <a:r>
              <a:rPr lang="zh-CN" altLang="en-US" b="1" dirty="0">
                <a:solidFill>
                  <a:srgbClr val="FF0000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末底改</a:t>
            </a:r>
            <a:endParaRPr lang="en-US" altLang="zh-CN" b="1" dirty="0">
              <a:solidFill>
                <a:srgbClr val="FF0000"/>
              </a:solidFill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拉、尼讲以色列人归回，斯讲以色列人得以保全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A4D80A-5C10-4C34-AE4C-DC5CA5DA27C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7683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全书</a:t>
            </a:r>
            <a:r>
              <a:rPr lang="en-US" altLang="zh-CN" b="1" dirty="0">
                <a:latin typeface="STKaiti" panose="02010600040101010101" pitchFamily="2" charset="-122"/>
                <a:ea typeface="STKaiti" panose="02010600040101010101" pitchFamily="2" charset="-122"/>
              </a:rPr>
              <a:t>162</a:t>
            </a:r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节，提到波斯王</a:t>
            </a:r>
            <a:r>
              <a:rPr lang="en-US" altLang="zh-CN" b="1" dirty="0">
                <a:latin typeface="STKaiti" panose="02010600040101010101" pitchFamily="2" charset="-122"/>
                <a:ea typeface="STKaiti" panose="02010600040101010101" pitchFamily="2" charset="-122"/>
              </a:rPr>
              <a:t>192</a:t>
            </a:r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次，他的国</a:t>
            </a:r>
            <a:r>
              <a:rPr lang="en-US" altLang="zh-CN" b="1" dirty="0">
                <a:latin typeface="STKaiti" panose="02010600040101010101" pitchFamily="2" charset="-122"/>
                <a:ea typeface="STKaiti" panose="02010600040101010101" pitchFamily="2" charset="-122"/>
              </a:rPr>
              <a:t>26</a:t>
            </a:r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次，亚哈随鲁王</a:t>
            </a:r>
            <a:r>
              <a:rPr lang="en-US" altLang="zh-CN" b="1" dirty="0">
                <a:latin typeface="STKaiti" panose="02010600040101010101" pitchFamily="2" charset="-122"/>
                <a:ea typeface="STKaiti" panose="02010600040101010101" pitchFamily="2" charset="-122"/>
              </a:rPr>
              <a:t>29</a:t>
            </a:r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次</a:t>
            </a:r>
            <a:endParaRPr lang="en-US" altLang="zh-CN" b="1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竟然未提神的名，但随处可见神的手：</a:t>
            </a:r>
            <a:r>
              <a:rPr lang="zh-CN" altLang="en-US" b="0" dirty="0">
                <a:latin typeface="STKaiti" panose="02010600040101010101" pitchFamily="2" charset="-122"/>
                <a:ea typeface="STKaiti" panose="02010600040101010101" pitchFamily="2" charset="-122"/>
              </a:rPr>
              <a:t>一个看不见神的时代。人的眼睛看不到神，但神依旧在做事。人如何能借着神的能力，将神的要求和神的话打开，然后活出来。圣灵要带领我们有一个属灵的眼光，并如何可以被洁净预备好，在神需要的时候，顺服神的呼召，并在神所要求的位置上为祂作见证，从而胜过肉体，最终成为神合用的器皿。</a:t>
            </a:r>
            <a:endParaRPr lang="en-US" altLang="zh-CN" b="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隐藏的神</a:t>
            </a:r>
            <a:endParaRPr lang="en-US" altLang="zh-CN" b="1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lvl="1"/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对着以色列民隐藏：因着离弃神</a:t>
            </a:r>
            <a:endParaRPr lang="en-US" altLang="zh-CN" b="1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lvl="1"/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对着外邦人隐藏：因着不认识神</a:t>
            </a:r>
            <a:endParaRPr lang="en-US" altLang="zh-CN" b="1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lvl="1"/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对着“聪明”人隐藏：因着骄傲</a:t>
            </a:r>
            <a:endParaRPr lang="en-US" altLang="zh-CN" b="1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A4D80A-5C10-4C34-AE4C-DC5CA5DA27C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1557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考古中的证实：出征希腊前的宴席</a:t>
            </a:r>
            <a:endParaRPr lang="en-US" altLang="zh-CN" b="1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人的权势几乎达到顶峰</a:t>
            </a:r>
            <a:endParaRPr lang="en-US" altLang="zh-CN" b="1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不可一世的亚哈随鲁王（希伯来文， 希腊文为薛西</a:t>
            </a:r>
            <a:r>
              <a:rPr lang="en-US" altLang="zh-CN" b="1" dirty="0">
                <a:latin typeface="STKaiti" panose="02010600040101010101" pitchFamily="2" charset="-122"/>
                <a:ea typeface="STKaiti" panose="02010600040101010101" pitchFamily="2" charset="-122"/>
              </a:rPr>
              <a:t>Xerxes</a:t>
            </a:r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）</a:t>
            </a:r>
            <a:endParaRPr lang="en-US" altLang="zh-CN" b="1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lvl="1"/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“从印度直到古实”：横跨亚非</a:t>
            </a:r>
            <a:endParaRPr lang="en-US" altLang="zh-CN" b="1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lvl="1"/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“统管一百二十七省”</a:t>
            </a:r>
            <a:r>
              <a:rPr lang="zh-CN" altLang="en-US" dirty="0"/>
              <a:t>：</a:t>
            </a:r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国土辽阔</a:t>
            </a:r>
            <a:endParaRPr lang="en-US" altLang="zh-CN" b="1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lvl="1"/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“在书珊城的宫登基”</a:t>
            </a:r>
            <a:r>
              <a:rPr lang="zh-CN" altLang="en-US" dirty="0"/>
              <a:t>： </a:t>
            </a:r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大利乌王所建，波斯王过冬的场所</a:t>
            </a:r>
            <a:endParaRPr lang="en-US" altLang="zh-CN" b="1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lvl="1"/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“权贵，就是各省的贵胄与首领，在他面前”：权利至高</a:t>
            </a:r>
            <a:endParaRPr lang="en-US" altLang="zh-CN" b="1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lvl="1"/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“设摆筵席七日”：尽享宴乐</a:t>
            </a:r>
            <a:endParaRPr lang="en-US" altLang="zh-CN" b="1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lvl="1"/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“荣耀之国的丰富，和他美好威严的尊贵”：富贵荣华</a:t>
            </a:r>
            <a:endParaRPr lang="en-US" altLang="zh-CN" b="1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lvl="1"/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“白玉石柱”、“金银的床榻”、“玉石铺的石地”：风光无尽</a:t>
            </a:r>
            <a:endParaRPr lang="en-US" altLang="zh-CN" b="1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lvl="1"/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“金器皿赐酒”、“御酒甚多”、“让人各随己意”：奢侈放纵</a:t>
            </a:r>
            <a:endParaRPr lang="en-US" altLang="zh-CN" b="1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A4D80A-5C10-4C34-AE4C-DC5CA5DA27C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1646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人用来扬名的手段</a:t>
            </a:r>
            <a:endParaRPr lang="en-US" altLang="zh-CN" b="1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lvl="1"/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大、多、高、富、帅</a:t>
            </a:r>
            <a:endParaRPr lang="en-US" altLang="zh-CN" b="1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lvl="1"/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炫耀、攀比、吹嘘、贬低对方、片面宣传</a:t>
            </a:r>
            <a:endParaRPr lang="en-US" altLang="zh-CN" b="1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人扬名的目的</a:t>
            </a:r>
            <a:endParaRPr lang="en-US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lvl="1"/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出人头地</a:t>
            </a:r>
            <a:endParaRPr lang="en-US" altLang="zh-CN" b="1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lvl="1"/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名扬天下</a:t>
            </a:r>
            <a:endParaRPr lang="en-US" altLang="zh-CN" b="1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lvl="1"/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留名千古</a:t>
            </a:r>
            <a:endParaRPr lang="en-US" altLang="zh-CN" b="1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lvl="1"/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人要成为神</a:t>
            </a:r>
            <a:endParaRPr lang="en-US" b="1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A4D80A-5C10-4C34-AE4C-DC5CA5DA27C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5706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人的脚步为耶和华所定</a:t>
            </a:r>
            <a:endParaRPr lang="en-US" altLang="zh-CN" b="1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lvl="1"/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“为妇女设摆筵席”：本来妇女为分开座席</a:t>
            </a:r>
            <a:endParaRPr lang="en-US" altLang="zh-CN" b="1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lvl="1"/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“使各等臣民看她的美貌”：挑动人里面的骄傲</a:t>
            </a:r>
            <a:endParaRPr lang="en-US" altLang="zh-CN" b="1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lvl="1"/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“王后瓦实提却不肯”：无法定义瓦实提的对错</a:t>
            </a:r>
            <a:endParaRPr lang="en-US" altLang="zh-CN" b="1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lvl="1"/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“王甚发怒，心如火烧”：里面的自尊心受刺激</a:t>
            </a:r>
            <a:endParaRPr lang="en-US" altLang="zh-CN" b="1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lvl="1"/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“七个大臣”“都是达时务的明哲人”：大臣们原本应该是全面考量</a:t>
            </a:r>
            <a:endParaRPr lang="en-US" altLang="zh-CN" b="1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lvl="1"/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“按王的常规，办事必先询问知例明法的人”：看似王十分尊重臣仆的意见</a:t>
            </a:r>
            <a:endParaRPr lang="en-US" altLang="zh-CN" b="1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lvl="1"/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“得罪王，并且有害于王各省的臣民”：大臣们似乎没有站到公正的一边</a:t>
            </a:r>
            <a:endParaRPr lang="en-US" altLang="zh-CN" b="1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lvl="1"/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“她们就藐视自己的丈夫”“必大开藐视和忿怒之端”：给王火上浇油</a:t>
            </a:r>
            <a:endParaRPr lang="en-US" altLang="zh-CN" b="1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lvl="1"/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“将她王后的位分赐给比她还好的人”：压倒王后的最后一根稻草</a:t>
            </a:r>
            <a:endParaRPr lang="en-US" altLang="zh-CN" b="1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lvl="1"/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“通国（国度本来广大），所有的妇人，无论丈夫贵贱都必尊敬他”：看似对王有益</a:t>
            </a:r>
            <a:endParaRPr lang="en-US" altLang="zh-CN" b="1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lvl="1"/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“王就照这话去行”：王成功帅锅</a:t>
            </a:r>
            <a:endParaRPr lang="en-US" altLang="zh-CN" b="1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人的魂很容易被私欲所挑逗</a:t>
            </a:r>
            <a:endParaRPr lang="en-US" altLang="zh-CN" b="1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神借着人的自我来成就祂所要做的事</a:t>
            </a:r>
            <a:endParaRPr lang="en-US" altLang="zh-CN" b="1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A4D80A-5C10-4C34-AE4C-DC5CA5DA27C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838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A1971-C21C-4C0A-AD5D-F0970C901D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24408E-A09E-4BFC-AA8C-97D5ED7536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97104F-55AA-489E-9607-E57236A7F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BC729-1FD6-441B-9818-648BDF4D80C9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F7BDB8-DFA5-4235-A9B4-E38045732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DA3BC5-B1F1-4841-95AE-CBE6781B0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70D33-732A-4A56-A47B-2A8CAB91E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354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E7EA8-3A43-4B55-B648-B96DBC059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AE933A-8BFF-4BC7-8D9F-E18E185996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729FEC-2C40-4010-9D1E-0E410F43F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BC729-1FD6-441B-9818-648BDF4D80C9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C58B6-5720-420C-AA60-9FC3C7AEF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2D0F69-4655-4203-90A0-5750C3D29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70D33-732A-4A56-A47B-2A8CAB91E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830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C249FFA-C85F-4B7F-A768-190D7D8DF4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347C04-4D32-42EC-8154-5C87E55BB2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1BFE14-E084-4298-8E5A-7C7191856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BC729-1FD6-441B-9818-648BDF4D80C9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5A5F7D-2EF6-46FA-8B5F-56A39AAB5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C89BE4-566F-4858-B4F8-DA1584949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70D33-732A-4A56-A47B-2A8CAB91E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491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CA1CE-67BA-44D9-AB38-7B5C0B8CE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8AE0B0-1DF8-47E4-B235-8CC6E23C62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373A3-EF60-45A9-8179-368F60834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BC729-1FD6-441B-9818-648BDF4D80C9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5CDEDD-CF88-4B66-B9EE-F336E30EF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A7AB9C-AB53-424E-8B16-FAB75BDCE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70D33-732A-4A56-A47B-2A8CAB91E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169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DE5D9-F0D7-4A33-BCD9-DEC62823D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3604A2-D21C-4DCB-B2EA-35CF6AD7C0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13CF19-2A9F-477E-AD28-01A41BFD0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BC729-1FD6-441B-9818-648BDF4D80C9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66FB80-8E6E-4846-B641-421034EF7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587A62-1488-4C81-8F09-F4719A4B9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70D33-732A-4A56-A47B-2A8CAB91E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630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31F6C7-9659-46F5-B8C2-DDF7719DB9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55A510-10E1-4888-9FC7-BD5401A116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51A059-7BBC-4D34-BB8D-75F3A5207F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4919FF-56CE-4A74-AC0F-FCCE22279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BC729-1FD6-441B-9818-648BDF4D80C9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51FED1-B589-42AA-9D37-200B57D3D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0764E1-6002-4F33-B2A2-95284CA06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70D33-732A-4A56-A47B-2A8CAB91E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65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3BE58-4293-4AFD-A592-15EC9480B4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30A5FF-AA6C-44CB-9192-4C309BB2E5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C12976-6669-4D37-908A-AB5CD5F066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B4BA34-5833-4A45-9A43-2281676DE1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4BC3DC-7E70-43FD-A2F9-EA87CE43E8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BCE2158-4813-4AB9-8313-9EBBD4463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BC729-1FD6-441B-9818-648BDF4D80C9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F1C82F-D55A-4263-8E8D-374CEA6CF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C30B242-1E48-42F6-A220-D5BB64791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70D33-732A-4A56-A47B-2A8CAB91E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614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D76EC-9AD2-49B3-BE11-856CC0A178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86DA85-8A68-4C5A-B46C-A5F36907B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BC729-1FD6-441B-9818-648BDF4D80C9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D198BD-E0C9-4ABE-B8D2-807B253E3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05D8F0-D275-4533-9963-744D24D06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70D33-732A-4A56-A47B-2A8CAB91E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283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D2D9FB-E1F3-4C6D-85FF-4CA1F4568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BC729-1FD6-441B-9818-648BDF4D80C9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D5000F-26B2-4811-B767-F686D44A5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70C8A5-B7C6-4442-A59F-EF52409A3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70D33-732A-4A56-A47B-2A8CAB91E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521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9A9E8-1FFE-4353-94FB-7326CA0E0C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77DA67-6ADC-4D2C-89F8-0AE0B7B4C9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E1E621-96C4-4381-860A-6675989039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8A5743-FF29-4B10-AECB-10FA7A39B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BC729-1FD6-441B-9818-648BDF4D80C9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7C6B3B-371C-410E-AFBF-1531E5B97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520D00-3834-400C-B37F-A206227E8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70D33-732A-4A56-A47B-2A8CAB91E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975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BCE26-B088-420F-8D18-92C32C1D08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02D3BF8-D2C0-41DC-BD41-3BFC7E064A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535897-E176-455B-96F3-BBB7E1BDED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1B80A9-3AF6-4F8B-A368-9D458EBA1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BC729-1FD6-441B-9818-648BDF4D80C9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689D8E-88C3-4EEF-A649-6CEFA73A4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E49962-58FD-4111-A8DC-09EB6CA41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70D33-732A-4A56-A47B-2A8CAB91E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894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0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D10C8A-271A-42C5-8CA3-468B1ED13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EAEBCF-7CE9-4050-9F0B-88C3297572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B54A96-2847-4436-A8FA-16871F12C3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BC729-1FD6-441B-9818-648BDF4D80C9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161AA8-640C-4A9E-9AE5-C02CC0F60C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295629-3061-4F75-9F35-B465C8A149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770D33-732A-4A56-A47B-2A8CAB91E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91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75335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49EF9-59B6-4F06-8BD4-D19F7BEEFE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40327"/>
            <a:ext cx="10515600" cy="5636636"/>
          </a:xfrm>
        </p:spPr>
        <p:txBody>
          <a:bodyPr/>
          <a:lstStyle/>
          <a:p>
            <a:pPr marL="0" indent="0">
              <a:buNone/>
            </a:pPr>
            <a:r>
              <a:rPr lang="en-US" altLang="zh-CN" b="1" dirty="0">
                <a:latin typeface="STKaiti" panose="02010600040101010101" pitchFamily="2" charset="-122"/>
                <a:ea typeface="STKaiti" panose="02010600040101010101" pitchFamily="2" charset="-122"/>
              </a:rPr>
              <a:t>18.</a:t>
            </a:r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 今日波斯和玛代的众夫人听见王后这事，必向王的大臣照样行。从此必大开藐视和忿怒之端。</a:t>
            </a:r>
            <a:r>
              <a:rPr lang="en-US" altLang="zh-CN" b="1" dirty="0">
                <a:latin typeface="STKaiti" panose="02010600040101010101" pitchFamily="2" charset="-122"/>
                <a:ea typeface="STKaiti" panose="02010600040101010101" pitchFamily="2" charset="-122"/>
              </a:rPr>
              <a:t>19. </a:t>
            </a:r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王若以为美，就降旨写在波斯和玛代人的例中，永不更改，不准瓦实提再到王面前，将她王后的位分赐给比她还好的人。</a:t>
            </a:r>
            <a:r>
              <a:rPr lang="en-US" altLang="zh-CN" b="1" dirty="0">
                <a:latin typeface="STKaiti" panose="02010600040101010101" pitchFamily="2" charset="-122"/>
                <a:ea typeface="STKaiti" panose="02010600040101010101" pitchFamily="2" charset="-122"/>
              </a:rPr>
              <a:t>20. </a:t>
            </a:r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所降的旨意传遍通国（国度本来广大），所有的妇人，无论丈夫贵贱都必尊敬他。</a:t>
            </a:r>
            <a:r>
              <a:rPr lang="en-US" altLang="zh-CN" b="1" dirty="0">
                <a:latin typeface="STKaiti" panose="02010600040101010101" pitchFamily="2" charset="-122"/>
                <a:ea typeface="STKaiti" panose="02010600040101010101" pitchFamily="2" charset="-122"/>
              </a:rPr>
              <a:t>21. </a:t>
            </a:r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王和众首领都以米母干的话为美，王就照这话去行，</a:t>
            </a:r>
            <a:r>
              <a:rPr lang="en-US" altLang="zh-CN" b="1" dirty="0">
                <a:latin typeface="STKaiti" panose="02010600040101010101" pitchFamily="2" charset="-122"/>
                <a:ea typeface="STKaiti" panose="02010600040101010101" pitchFamily="2" charset="-122"/>
              </a:rPr>
              <a:t>22. </a:t>
            </a:r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发诏书，用各省的文字，各族的方言通知各省，使为丈夫的在家中作主，各说本地的方言。</a:t>
            </a:r>
            <a:endParaRPr lang="en-US" b="1" dirty="0">
              <a:latin typeface="STKaiti" panose="02010600040101010101" pitchFamily="2" charset="-122"/>
              <a:ea typeface="STKaiti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82848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AB46E2-CC3F-4E46-A10D-1F59A177E6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81891"/>
            <a:ext cx="10515600" cy="6035040"/>
          </a:xfrm>
        </p:spPr>
        <p:txBody>
          <a:bodyPr/>
          <a:lstStyle/>
          <a:p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人的脚步为耶和华所定</a:t>
            </a:r>
            <a:endParaRPr lang="en-US" altLang="zh-CN" b="1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lvl="1"/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“为妇女设摆筵席”：本来妇女为分开座席</a:t>
            </a:r>
            <a:endParaRPr lang="en-US" altLang="zh-CN" b="1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lvl="1"/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“使各等臣民看她的美貌”：挑动人里面的骄傲</a:t>
            </a:r>
            <a:endParaRPr lang="en-US" altLang="zh-CN" b="1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lvl="1"/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“王后瓦实提却不肯”：无法定义瓦实提的对错</a:t>
            </a:r>
            <a:endParaRPr lang="en-US" altLang="zh-CN" b="1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lvl="1"/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“王甚发怒，心如火烧”：里面的自尊心受刺激</a:t>
            </a:r>
            <a:endParaRPr lang="en-US" altLang="zh-CN" b="1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lvl="1"/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“七个大臣”“都是达时务的明哲人”：</a:t>
            </a:r>
            <a:endParaRPr lang="en-US" altLang="zh-CN" b="1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lvl="1"/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“按王的常规，办事必先询问知例明法的人”：</a:t>
            </a:r>
            <a:endParaRPr lang="en-US" altLang="zh-CN" b="1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lvl="1"/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“得罪王，并且有害于王各省的臣民”：</a:t>
            </a:r>
            <a:endParaRPr lang="en-US" altLang="zh-CN" b="1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lvl="1"/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“她们就藐视自己的丈夫”“必大开藐视和忿怒之端”：</a:t>
            </a:r>
            <a:endParaRPr lang="en-US" altLang="zh-CN" b="1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lvl="1"/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“将她王后的位分赐给比她还好的人”：</a:t>
            </a:r>
            <a:endParaRPr lang="en-US" altLang="zh-CN" b="1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lvl="1"/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“通国（国度本来广大），所有的妇人，无论丈夫贵贱都必尊敬他”</a:t>
            </a:r>
            <a:endParaRPr lang="en-US" altLang="zh-CN" b="1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lvl="1"/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“王就照这话去行”</a:t>
            </a:r>
            <a:endParaRPr lang="en-US" altLang="zh-CN" b="1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人的魂很容易被私欲所挑逗</a:t>
            </a:r>
            <a:endParaRPr lang="en-US" altLang="zh-CN" b="1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神借着人的自我来成就祂所要做的事</a:t>
            </a:r>
            <a:endParaRPr lang="en-US" altLang="zh-CN" b="1" dirty="0">
              <a:latin typeface="STKaiti" panose="02010600040101010101" pitchFamily="2" charset="-122"/>
              <a:ea typeface="STKaiti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9177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F00A8-306F-4112-B74C-A3A8E72CA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9103"/>
          </a:xfrm>
        </p:spPr>
        <p:txBody>
          <a:bodyPr/>
          <a:lstStyle/>
          <a:p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以斯帖记告诉我们什么？</a:t>
            </a:r>
            <a:endParaRPr lang="en-US" b="1" dirty="0">
              <a:latin typeface="STKaiti" panose="02010600040101010101" pitchFamily="2" charset="-122"/>
              <a:ea typeface="STKaiti" panose="0201060004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014BF6-01C1-44DF-A18F-3FBC36FE72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8972"/>
            <a:ext cx="10515600" cy="4727991"/>
          </a:xfrm>
        </p:spPr>
        <p:txBody>
          <a:bodyPr/>
          <a:lstStyle/>
          <a:p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一个灰姑娘的故事？</a:t>
            </a:r>
            <a:endParaRPr lang="en-US" altLang="zh-CN" b="1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一个基督徒得好处的故事？</a:t>
            </a:r>
            <a:endParaRPr lang="en-US" altLang="zh-CN" b="1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一个属灵争战的故事？</a:t>
            </a:r>
            <a:endParaRPr lang="en-US" altLang="zh-CN" b="1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lvl="1"/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哈曼：</a:t>
            </a:r>
            <a:endParaRPr lang="en-US" altLang="zh-CN" b="1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lvl="1"/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亚哈随鲁王：</a:t>
            </a:r>
            <a:endParaRPr lang="en-US" altLang="zh-CN" b="1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lvl="1"/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末底改：</a:t>
            </a:r>
            <a:endParaRPr lang="en-US" altLang="zh-CN" b="1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lvl="1"/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以斯帖：</a:t>
            </a:r>
            <a:endParaRPr lang="en-US" altLang="zh-CN" b="1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一个顺服圣灵带领，活出神见证的故事？</a:t>
            </a:r>
            <a:endParaRPr lang="en-US" b="1" dirty="0">
              <a:latin typeface="STKaiti" panose="02010600040101010101" pitchFamily="2" charset="-122"/>
              <a:ea typeface="STKaiti" panose="02010600040101010101" pitchFamily="2" charset="-122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5939693-F847-41C1-B62A-54E9FA5CABBE}"/>
              </a:ext>
            </a:extLst>
          </p:cNvPr>
          <p:cNvSpPr/>
          <p:nvPr/>
        </p:nvSpPr>
        <p:spPr>
          <a:xfrm>
            <a:off x="3840480" y="2855742"/>
            <a:ext cx="1371600" cy="43609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solidFill>
                  <a:schemeClr val="accent2">
                    <a:lumMod val="75000"/>
                  </a:schemeClr>
                </a:solidFill>
              </a:rPr>
              <a:t>肉体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B464172-C312-4D71-88A0-1A84E2FBFD09}"/>
              </a:ext>
            </a:extLst>
          </p:cNvPr>
          <p:cNvSpPr/>
          <p:nvPr/>
        </p:nvSpPr>
        <p:spPr>
          <a:xfrm>
            <a:off x="3838136" y="3289495"/>
            <a:ext cx="1371600" cy="43609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solidFill>
                  <a:schemeClr val="tx2">
                    <a:lumMod val="75000"/>
                  </a:schemeClr>
                </a:solidFill>
              </a:rPr>
              <a:t>人的魂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32CA4C2-9175-4B8E-8C72-3A3F93F1933B}"/>
              </a:ext>
            </a:extLst>
          </p:cNvPr>
          <p:cNvSpPr/>
          <p:nvPr/>
        </p:nvSpPr>
        <p:spPr>
          <a:xfrm>
            <a:off x="3838135" y="3697459"/>
            <a:ext cx="1371600" cy="43609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solidFill>
                  <a:srgbClr val="FFFF00"/>
                </a:solidFill>
              </a:rPr>
              <a:t>圣灵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21EE86C-D3ED-4F68-8020-08B6C588AB0A}"/>
              </a:ext>
            </a:extLst>
          </p:cNvPr>
          <p:cNvSpPr/>
          <p:nvPr/>
        </p:nvSpPr>
        <p:spPr>
          <a:xfrm>
            <a:off x="3838136" y="4091354"/>
            <a:ext cx="1371600" cy="4360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solidFill>
                  <a:srgbClr val="FF0000"/>
                </a:solidFill>
              </a:rPr>
              <a:t>人的灵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562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69697-659D-42DB-82B4-39F494BAA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41644"/>
          </a:xfrm>
        </p:spPr>
        <p:txBody>
          <a:bodyPr/>
          <a:lstStyle/>
          <a:p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背景</a:t>
            </a:r>
            <a:endParaRPr lang="en-US" b="1" dirty="0">
              <a:latin typeface="STKaiti" panose="02010600040101010101" pitchFamily="2" charset="-122"/>
              <a:ea typeface="STKaiti" panose="0201060004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583B8B-4C68-435C-A750-453975A528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392702"/>
            <a:ext cx="10739511" cy="5028880"/>
          </a:xfrm>
        </p:spPr>
        <p:txBody>
          <a:bodyPr/>
          <a:lstStyle/>
          <a:p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被掳归回的第一代和第二代之间</a:t>
            </a:r>
            <a:endParaRPr lang="en-US" altLang="zh-CN" b="1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lvl="1"/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第一代的归回并不完全，只有真理的明白，缺少属灵的实际</a:t>
            </a:r>
            <a:endParaRPr lang="en-US" altLang="zh-CN" b="1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lvl="1"/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第二代的归回是注重神的话，和教会的见证</a:t>
            </a:r>
            <a:endParaRPr lang="en-US" altLang="zh-CN" b="1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lvl="2"/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不仅除去外面的偶像，也要除去心里的偶像</a:t>
            </a:r>
            <a:endParaRPr lang="en-US" altLang="zh-CN" b="1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lvl="2"/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圣灵在人心里作分别的工作，保护的工作，见证的工作</a:t>
            </a:r>
            <a:endParaRPr lang="en-US" altLang="zh-CN" b="1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lvl="1"/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肉体拦阻我们进入属灵的生活</a:t>
            </a:r>
            <a:endParaRPr lang="en-US" altLang="zh-CN" b="1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lvl="2"/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十字架胜过肉体</a:t>
            </a:r>
            <a:endParaRPr lang="en-US" altLang="zh-CN" b="1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lvl="2"/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让圣灵在我们里面掌权</a:t>
            </a:r>
            <a:endParaRPr lang="en-US" altLang="zh-CN" b="1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“以斯帖”取名波斯语的“星星”</a:t>
            </a:r>
            <a:endParaRPr lang="en-US" altLang="zh-CN" b="1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r>
              <a:rPr lang="en-US" altLang="zh-CN" b="1" dirty="0">
                <a:latin typeface="STKaiti" panose="02010600040101010101" pitchFamily="2" charset="-122"/>
                <a:ea typeface="STKaiti" panose="02010600040101010101" pitchFamily="2" charset="-122"/>
              </a:rPr>
              <a:t> </a:t>
            </a:r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作者所具备的条件：</a:t>
            </a:r>
            <a:r>
              <a:rPr lang="en-US" altLang="zh-CN" b="1" dirty="0">
                <a:latin typeface="STKaiti" panose="02010600040101010101" pitchFamily="2" charset="-122"/>
                <a:ea typeface="STKaiti" panose="02010600040101010101" pitchFamily="2" charset="-122"/>
              </a:rPr>
              <a:t>1</a:t>
            </a:r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）犹太人  </a:t>
            </a:r>
            <a:r>
              <a:rPr lang="en-US" altLang="zh-CN" b="1" dirty="0">
                <a:latin typeface="STKaiti" panose="02010600040101010101" pitchFamily="2" charset="-122"/>
                <a:ea typeface="STKaiti" panose="02010600040101010101" pitchFamily="2" charset="-122"/>
              </a:rPr>
              <a:t>2</a:t>
            </a:r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）了解波斯宫廷   </a:t>
            </a:r>
            <a:r>
              <a:rPr lang="en-US" altLang="zh-CN" b="1" dirty="0">
                <a:latin typeface="STKaiti" panose="02010600040101010101" pitchFamily="2" charset="-122"/>
                <a:ea typeface="STKaiti" panose="02010600040101010101" pitchFamily="2" charset="-122"/>
              </a:rPr>
              <a:t>3</a:t>
            </a:r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）生活在当时</a:t>
            </a:r>
            <a:endParaRPr lang="en-US" altLang="zh-CN" b="1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lvl="1"/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可能的人：以斯拉、尼希米、</a:t>
            </a:r>
            <a:r>
              <a:rPr lang="zh-CN" altLang="en-US" b="1" dirty="0">
                <a:solidFill>
                  <a:srgbClr val="FF0000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末底改</a:t>
            </a:r>
            <a:endParaRPr lang="en-US" altLang="zh-CN" b="1" dirty="0">
              <a:solidFill>
                <a:srgbClr val="FF0000"/>
              </a:solidFill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拉、尼讲以色列人归回，斯讲以色列人得以保全</a:t>
            </a:r>
            <a:endParaRPr lang="en-US" b="1" dirty="0">
              <a:latin typeface="STKaiti" panose="02010600040101010101" pitchFamily="2" charset="-122"/>
              <a:ea typeface="STKaiti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47481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2AC2C-AF66-4413-836A-CA3C44E54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7484"/>
          </a:xfrm>
        </p:spPr>
        <p:txBody>
          <a:bodyPr/>
          <a:lstStyle/>
          <a:p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特点</a:t>
            </a:r>
            <a:endParaRPr lang="en-US" b="1" dirty="0">
              <a:latin typeface="STKaiti" panose="02010600040101010101" pitchFamily="2" charset="-122"/>
              <a:ea typeface="STKaiti" panose="0201060004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78D5C8-A974-4B31-A7D7-1E4804E30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36518"/>
            <a:ext cx="10515600" cy="4940445"/>
          </a:xfrm>
        </p:spPr>
        <p:txBody>
          <a:bodyPr/>
          <a:lstStyle/>
          <a:p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全书</a:t>
            </a:r>
            <a:r>
              <a:rPr lang="en-US" altLang="zh-CN" b="1" dirty="0">
                <a:latin typeface="STKaiti" panose="02010600040101010101" pitchFamily="2" charset="-122"/>
                <a:ea typeface="STKaiti" panose="02010600040101010101" pitchFamily="2" charset="-122"/>
              </a:rPr>
              <a:t>162</a:t>
            </a:r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节，提到波斯王</a:t>
            </a:r>
            <a:r>
              <a:rPr lang="en-US" altLang="zh-CN" b="1" dirty="0">
                <a:latin typeface="STKaiti" panose="02010600040101010101" pitchFamily="2" charset="-122"/>
                <a:ea typeface="STKaiti" panose="02010600040101010101" pitchFamily="2" charset="-122"/>
              </a:rPr>
              <a:t>192</a:t>
            </a:r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次，他的国</a:t>
            </a:r>
            <a:r>
              <a:rPr lang="en-US" altLang="zh-CN" b="1" dirty="0">
                <a:latin typeface="STKaiti" panose="02010600040101010101" pitchFamily="2" charset="-122"/>
                <a:ea typeface="STKaiti" panose="02010600040101010101" pitchFamily="2" charset="-122"/>
              </a:rPr>
              <a:t>26</a:t>
            </a:r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次，亚哈随鲁王</a:t>
            </a:r>
            <a:r>
              <a:rPr lang="en-US" altLang="zh-CN" b="1" dirty="0">
                <a:latin typeface="STKaiti" panose="02010600040101010101" pitchFamily="2" charset="-122"/>
                <a:ea typeface="STKaiti" panose="02010600040101010101" pitchFamily="2" charset="-122"/>
              </a:rPr>
              <a:t>29</a:t>
            </a:r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次</a:t>
            </a:r>
            <a:endParaRPr lang="en-US" altLang="zh-CN" b="1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竟然未提神的名，但随处可见神的手</a:t>
            </a:r>
            <a:r>
              <a:rPr lang="en-US" altLang="zh-CN" b="1" dirty="0">
                <a:latin typeface="STKaiti" panose="02010600040101010101" pitchFamily="2" charset="-122"/>
                <a:ea typeface="STKaiti" panose="02010600040101010101" pitchFamily="2" charset="-122"/>
              </a:rPr>
              <a:t>:</a:t>
            </a:r>
            <a:r>
              <a:rPr lang="zh-CN" altLang="en-US" b="0" dirty="0">
                <a:latin typeface="STKaiti" panose="02010600040101010101" pitchFamily="2" charset="-122"/>
                <a:ea typeface="STKaiti" panose="02010600040101010101" pitchFamily="2" charset="-122"/>
              </a:rPr>
              <a:t>一个看不见神的时代</a:t>
            </a:r>
            <a:endParaRPr lang="en-US" altLang="zh-CN" b="1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隐藏的神</a:t>
            </a:r>
            <a:endParaRPr lang="en-US" altLang="zh-CN" b="1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lvl="1"/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对着以色列民隐藏：因着离弃神</a:t>
            </a:r>
            <a:endParaRPr lang="en-US" altLang="zh-CN" b="1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lvl="1"/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对着外邦人隐藏：因着不认识神</a:t>
            </a:r>
            <a:endParaRPr lang="en-US" altLang="zh-CN" b="1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lvl="1"/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对着“聪明”人隐藏：因着骄傲</a:t>
            </a:r>
            <a:endParaRPr lang="en-US" altLang="zh-CN" b="1" dirty="0">
              <a:latin typeface="STKaiti" panose="02010600040101010101" pitchFamily="2" charset="-122"/>
              <a:ea typeface="STKaiti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85396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891533-9793-46BD-B219-C57B03455A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09048"/>
          </a:xfrm>
        </p:spPr>
        <p:txBody>
          <a:bodyPr/>
          <a:lstStyle/>
          <a:p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以斯帖记第一章（</a:t>
            </a:r>
            <a:r>
              <a:rPr lang="en-US" altLang="zh-CN" b="1" dirty="0">
                <a:latin typeface="STKaiti" panose="02010600040101010101" pitchFamily="2" charset="-122"/>
                <a:ea typeface="STKaiti" panose="02010600040101010101" pitchFamily="2" charset="-122"/>
              </a:rPr>
              <a:t>1</a:t>
            </a:r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～</a:t>
            </a:r>
            <a:r>
              <a:rPr lang="en-US" altLang="zh-CN" b="1" dirty="0">
                <a:latin typeface="STKaiti" panose="02010600040101010101" pitchFamily="2" charset="-122"/>
                <a:ea typeface="STKaiti" panose="02010600040101010101" pitchFamily="2" charset="-122"/>
              </a:rPr>
              <a:t>8</a:t>
            </a:r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）</a:t>
            </a:r>
            <a:endParaRPr lang="en-US" b="1" dirty="0">
              <a:latin typeface="STKaiti" panose="02010600040101010101" pitchFamily="2" charset="-122"/>
              <a:ea typeface="STKaiti" panose="0201060004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1A96C1-916A-4176-994D-F41645ACE5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0427"/>
            <a:ext cx="10515600" cy="4836536"/>
          </a:xfrm>
        </p:spPr>
        <p:txBody>
          <a:bodyPr/>
          <a:lstStyle/>
          <a:p>
            <a:pPr marL="0" indent="0">
              <a:buNone/>
            </a:pPr>
            <a:r>
              <a:rPr lang="en-US" altLang="zh-CN" b="1" dirty="0">
                <a:latin typeface="STKaiti" panose="02010600040101010101" pitchFamily="2" charset="-122"/>
                <a:ea typeface="STKaiti" panose="02010600040101010101" pitchFamily="2" charset="-122"/>
              </a:rPr>
              <a:t>1.</a:t>
            </a:r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亚哈随鲁作王，从印度直到古实，统管一百二十七省。</a:t>
            </a:r>
            <a:r>
              <a:rPr lang="en-US" altLang="zh-CN" b="1" dirty="0">
                <a:latin typeface="STKaiti" panose="02010600040101010101" pitchFamily="2" charset="-122"/>
                <a:ea typeface="STKaiti" panose="02010600040101010101" pitchFamily="2" charset="-122"/>
              </a:rPr>
              <a:t>2. </a:t>
            </a:r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亚哈随鲁王在书珊城的宫登基。</a:t>
            </a:r>
            <a:r>
              <a:rPr lang="en-US" altLang="zh-CN" b="1" dirty="0">
                <a:latin typeface="STKaiti" panose="02010600040101010101" pitchFamily="2" charset="-122"/>
                <a:ea typeface="STKaiti" panose="02010600040101010101" pitchFamily="2" charset="-122"/>
              </a:rPr>
              <a:t>3. </a:t>
            </a:r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在位第三年，为他一切首领臣仆设摆筵席，有波斯和玛代的权贵，就是各省的贵胄与首领，在他面前。</a:t>
            </a:r>
            <a:r>
              <a:rPr lang="en-US" altLang="zh-CN" b="1" dirty="0">
                <a:latin typeface="STKaiti" panose="02010600040101010101" pitchFamily="2" charset="-122"/>
                <a:ea typeface="STKaiti" panose="02010600040101010101" pitchFamily="2" charset="-122"/>
              </a:rPr>
              <a:t>4. </a:t>
            </a:r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他把他荣耀之国的丰富，和他美好威严的尊贵，给他们看了许多日，就是一百八十日。</a:t>
            </a:r>
            <a:r>
              <a:rPr lang="en-US" altLang="zh-CN" b="1" dirty="0">
                <a:latin typeface="STKaiti" panose="02010600040101010101" pitchFamily="2" charset="-122"/>
                <a:ea typeface="STKaiti" panose="02010600040101010101" pitchFamily="2" charset="-122"/>
              </a:rPr>
              <a:t>5. </a:t>
            </a:r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这日子满了，又为所有住书珊城的大小人民，在御园的院子里设摆筵席七日。</a:t>
            </a:r>
            <a:r>
              <a:rPr lang="en-US" altLang="zh-CN" b="1" dirty="0">
                <a:latin typeface="STKaiti" panose="02010600040101010101" pitchFamily="2" charset="-122"/>
                <a:ea typeface="STKaiti" panose="02010600040101010101" pitchFamily="2" charset="-122"/>
              </a:rPr>
              <a:t>6. </a:t>
            </a:r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有白色，绿色，蓝色的帐子，用细麻绳，紫色绳从银环内系在白玉石柱上。有金银的床榻摆在红，白，黄，黑玉石铺的石地上。</a:t>
            </a:r>
            <a:r>
              <a:rPr lang="en-US" altLang="zh-CN" b="1" dirty="0">
                <a:latin typeface="STKaiti" panose="02010600040101010101" pitchFamily="2" charset="-122"/>
                <a:ea typeface="STKaiti" panose="02010600040101010101" pitchFamily="2" charset="-122"/>
              </a:rPr>
              <a:t>7. </a:t>
            </a:r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用金器皿赐酒，器皿各有不同。御酒甚多，足显王的厚意。</a:t>
            </a:r>
            <a:r>
              <a:rPr lang="en-US" altLang="zh-CN" b="1" dirty="0">
                <a:latin typeface="STKaiti" panose="02010600040101010101" pitchFamily="2" charset="-122"/>
                <a:ea typeface="STKaiti" panose="02010600040101010101" pitchFamily="2" charset="-122"/>
              </a:rPr>
              <a:t>8. </a:t>
            </a:r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喝酒有例，不准勉强人，因王吩咐宫里的一切臣宰，让人各随己意。</a:t>
            </a:r>
            <a:endParaRPr lang="en-US" b="1" dirty="0">
              <a:latin typeface="STKaiti" panose="02010600040101010101" pitchFamily="2" charset="-122"/>
              <a:ea typeface="STKaiti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734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583689-EA3D-422C-B24F-C36547B6A7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Image result for 波斯玛代国土">
            <a:extLst>
              <a:ext uri="{FF2B5EF4-FFF2-40B4-BE49-F238E27FC236}">
                <a16:creationId xmlns:a16="http://schemas.microsoft.com/office/drawing/2014/main" id="{7DA1A8DE-5C46-495A-8F44-9E4703FE649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"/>
            <a:ext cx="12327467" cy="702733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982317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FE0E03-22D7-409B-8F4C-F8E9F874FD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81890"/>
            <a:ext cx="10515600" cy="5818909"/>
          </a:xfrm>
        </p:spPr>
        <p:txBody>
          <a:bodyPr>
            <a:normAutofit/>
          </a:bodyPr>
          <a:lstStyle/>
          <a:p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考古中的证实：出征希腊前的宴席</a:t>
            </a:r>
            <a:endParaRPr lang="en-US" altLang="zh-CN" b="1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人的权势几乎达到顶峰</a:t>
            </a:r>
            <a:endParaRPr lang="en-US" altLang="zh-CN" b="1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不可一世的亚哈随鲁王（希伯来文， 希腊文为薛西</a:t>
            </a:r>
            <a:r>
              <a:rPr lang="en-US" altLang="zh-CN" b="1" dirty="0">
                <a:latin typeface="STKaiti" panose="02010600040101010101" pitchFamily="2" charset="-122"/>
                <a:ea typeface="STKaiti" panose="02010600040101010101" pitchFamily="2" charset="-122"/>
              </a:rPr>
              <a:t>Xerxes</a:t>
            </a:r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）</a:t>
            </a:r>
            <a:endParaRPr lang="en-US" altLang="zh-CN" b="1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lvl="1"/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“从印度直到古实”：横跨亚非</a:t>
            </a:r>
            <a:endParaRPr lang="en-US" altLang="zh-CN" b="1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lvl="1"/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“统管一百二十七省”</a:t>
            </a:r>
            <a:r>
              <a:rPr lang="zh-CN" altLang="en-US" dirty="0"/>
              <a:t>：</a:t>
            </a:r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国土辽阔</a:t>
            </a:r>
            <a:endParaRPr lang="en-US" altLang="zh-CN" b="1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lvl="1"/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“在书珊城的宫登基”</a:t>
            </a:r>
            <a:r>
              <a:rPr lang="zh-CN" altLang="en-US" dirty="0"/>
              <a:t>： </a:t>
            </a:r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大利乌王所建，波斯王过冬的场所</a:t>
            </a:r>
            <a:endParaRPr lang="en-US" altLang="zh-CN" b="1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lvl="1"/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“权贵，就是各省的贵胄与首领，在他面前”：权利至高</a:t>
            </a:r>
            <a:endParaRPr lang="en-US" altLang="zh-CN" b="1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lvl="1"/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“设摆筵席七日”：尽享宴乐</a:t>
            </a:r>
            <a:endParaRPr lang="en-US" altLang="zh-CN" b="1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lvl="1"/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“荣耀之国的丰富，和他美好威严的尊贵”：富贵荣华</a:t>
            </a:r>
            <a:endParaRPr lang="en-US" altLang="zh-CN" b="1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lvl="1"/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“白玉石柱”、“金银的床榻”、“玉石铺的石地”：风光无尽</a:t>
            </a:r>
            <a:endParaRPr lang="en-US" altLang="zh-CN" b="1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lvl="1"/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“金器皿赐酒”、“御酒甚多”、“让人各随己意”：奢侈放纵</a:t>
            </a:r>
            <a:endParaRPr lang="en-US" altLang="zh-CN" b="1" dirty="0">
              <a:latin typeface="STKaiti" panose="02010600040101010101" pitchFamily="2" charset="-122"/>
              <a:ea typeface="STKaiti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37665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BC8C2B-00E6-4394-AFEB-900C9D70FC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29733"/>
            <a:ext cx="10515600" cy="5347230"/>
          </a:xfrm>
        </p:spPr>
        <p:txBody>
          <a:bodyPr/>
          <a:lstStyle/>
          <a:p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人用来扬名的手段</a:t>
            </a:r>
            <a:endParaRPr lang="en-US" altLang="zh-CN" b="1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lvl="1"/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大、多、高、富、帅</a:t>
            </a:r>
            <a:endParaRPr lang="en-US" altLang="zh-CN" b="1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lvl="1"/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炫耀、攀比、吹嘘、贬低对方、片面宣传</a:t>
            </a:r>
            <a:endParaRPr lang="en-US" altLang="zh-CN" b="1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人扬名的目的</a:t>
            </a:r>
            <a:endParaRPr lang="en-US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lvl="1"/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出人头地</a:t>
            </a:r>
            <a:endParaRPr lang="en-US" altLang="zh-CN" b="1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lvl="1"/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名扬天下</a:t>
            </a:r>
            <a:endParaRPr lang="en-US" altLang="zh-CN" b="1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lvl="1"/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留名千古</a:t>
            </a:r>
            <a:endParaRPr lang="en-US" altLang="zh-CN" b="1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lvl="1"/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人要成为神</a:t>
            </a:r>
            <a:endParaRPr lang="en-US" b="1" dirty="0">
              <a:latin typeface="STKaiti" panose="02010600040101010101" pitchFamily="2" charset="-122"/>
              <a:ea typeface="STKaiti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06104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2E492-1752-45A8-8BFC-1047FCB61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0220"/>
          </a:xfrm>
        </p:spPr>
        <p:txBody>
          <a:bodyPr/>
          <a:lstStyle/>
          <a:p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以斯帖记第一章（</a:t>
            </a:r>
            <a:r>
              <a:rPr lang="en-US" altLang="zh-CN" b="1" dirty="0">
                <a:latin typeface="STKaiti" panose="02010600040101010101" pitchFamily="2" charset="-122"/>
                <a:ea typeface="STKaiti" panose="02010600040101010101" pitchFamily="2" charset="-122"/>
              </a:rPr>
              <a:t>9</a:t>
            </a:r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～</a:t>
            </a:r>
            <a:r>
              <a:rPr lang="en-US" altLang="zh-CN" b="1" dirty="0">
                <a:latin typeface="STKaiti" panose="02010600040101010101" pitchFamily="2" charset="-122"/>
                <a:ea typeface="STKaiti" panose="02010600040101010101" pitchFamily="2" charset="-122"/>
              </a:rPr>
              <a:t>22</a:t>
            </a:r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）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431BD-4424-4832-B880-E074815779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8864"/>
            <a:ext cx="10515600" cy="51227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b="1" dirty="0">
                <a:latin typeface="STKaiti" panose="02010600040101010101" pitchFamily="2" charset="-122"/>
                <a:ea typeface="STKaiti" panose="02010600040101010101" pitchFamily="2" charset="-122"/>
              </a:rPr>
              <a:t>9. </a:t>
            </a:r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王后瓦实提在亚哈随鲁王的宫内，也为妇女设摆筵席。</a:t>
            </a:r>
            <a:r>
              <a:rPr lang="en-US" altLang="zh-CN" b="1" dirty="0">
                <a:latin typeface="STKaiti" panose="02010600040101010101" pitchFamily="2" charset="-122"/>
                <a:ea typeface="STKaiti" panose="02010600040101010101" pitchFamily="2" charset="-122"/>
              </a:rPr>
              <a:t>10.</a:t>
            </a:r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 第七日，亚哈随鲁王饮酒，心中快乐，就吩咐在他面前侍立的七个太监，米户幔，比斯他，哈波拿，比革他，亚拔他，西达，甲迦，</a:t>
            </a:r>
            <a:r>
              <a:rPr lang="en-US" altLang="zh-CN" b="1" dirty="0">
                <a:latin typeface="STKaiti" panose="02010600040101010101" pitchFamily="2" charset="-122"/>
                <a:ea typeface="STKaiti" panose="02010600040101010101" pitchFamily="2" charset="-122"/>
              </a:rPr>
              <a:t>11. </a:t>
            </a:r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请王后瓦实提头戴王后的冠冕到王面前，使各等臣民看她的美貌，因为她容貌甚美。</a:t>
            </a:r>
            <a:r>
              <a:rPr lang="en-US" altLang="zh-CN" b="1" dirty="0">
                <a:latin typeface="STKaiti" panose="02010600040101010101" pitchFamily="2" charset="-122"/>
                <a:ea typeface="STKaiti" panose="02010600040101010101" pitchFamily="2" charset="-122"/>
              </a:rPr>
              <a:t>12. </a:t>
            </a:r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王后瓦实提却不肯遵太监所传的王命而来，所以王甚发怒，心如火烧。</a:t>
            </a:r>
            <a:r>
              <a:rPr lang="en-US" altLang="zh-CN" b="1" dirty="0">
                <a:latin typeface="STKaiti" panose="02010600040101010101" pitchFamily="2" charset="-122"/>
                <a:ea typeface="STKaiti" panose="02010600040101010101" pitchFamily="2" charset="-122"/>
              </a:rPr>
              <a:t>13</a:t>
            </a:r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、</a:t>
            </a:r>
            <a:r>
              <a:rPr lang="en-US" altLang="zh-CN" b="1" dirty="0">
                <a:latin typeface="STKaiti" panose="02010600040101010101" pitchFamily="2" charset="-122"/>
                <a:ea typeface="STKaiti" panose="02010600040101010101" pitchFamily="2" charset="-122"/>
              </a:rPr>
              <a:t>14. </a:t>
            </a:r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那时，在王左右常见王面，国中坐高位的，有波斯和玛代的七个大臣，就是甲示拿，示达，押玛他，他施斯，米力，玛西拿，米母干，都是达时务的明哲人。按王的常规，办事必先询问知例明法的人。王问他们说，</a:t>
            </a:r>
            <a:r>
              <a:rPr lang="en-US" altLang="zh-CN" b="1" dirty="0">
                <a:latin typeface="STKaiti" panose="02010600040101010101" pitchFamily="2" charset="-122"/>
                <a:ea typeface="STKaiti" panose="02010600040101010101" pitchFamily="2" charset="-122"/>
              </a:rPr>
              <a:t>15. </a:t>
            </a:r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王后瓦实提不遵太监所传的王命，照例应当怎样办理呢？</a:t>
            </a:r>
            <a:r>
              <a:rPr lang="en-US" altLang="zh-CN" b="1" dirty="0">
                <a:latin typeface="STKaiti" panose="02010600040101010101" pitchFamily="2" charset="-122"/>
                <a:ea typeface="STKaiti" panose="02010600040101010101" pitchFamily="2" charset="-122"/>
              </a:rPr>
              <a:t>16.</a:t>
            </a:r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 米母干在王和众首领面前回答说，王后瓦实提这事，不但得罪王，并且有害于王各省的臣民。</a:t>
            </a:r>
            <a:r>
              <a:rPr lang="en-US" altLang="zh-CN" b="1" dirty="0">
                <a:latin typeface="STKaiti" panose="02010600040101010101" pitchFamily="2" charset="-122"/>
                <a:ea typeface="STKaiti" panose="02010600040101010101" pitchFamily="2" charset="-122"/>
              </a:rPr>
              <a:t>17.</a:t>
            </a:r>
            <a:r>
              <a:rPr lang="zh-CN" altLang="en-US" b="1" dirty="0">
                <a:latin typeface="STKaiti" panose="02010600040101010101" pitchFamily="2" charset="-122"/>
                <a:ea typeface="STKaiti" panose="02010600040101010101" pitchFamily="2" charset="-122"/>
              </a:rPr>
              <a:t> 因为王后这事必传到众妇人的耳中，说，亚哈随鲁王吩咐王后瓦实提到王面前，她却不来，她们就藐视自己的丈夫。</a:t>
            </a:r>
            <a:endParaRPr lang="en-US" b="1" dirty="0">
              <a:latin typeface="STKaiti" panose="02010600040101010101" pitchFamily="2" charset="-122"/>
              <a:ea typeface="STKaiti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59314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15450</TotalTime>
  <Words>3633</Words>
  <Application>Microsoft Office PowerPoint</Application>
  <PresentationFormat>Widescreen</PresentationFormat>
  <Paragraphs>130</Paragraphs>
  <Slides>11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STKaiti</vt:lpstr>
      <vt:lpstr>Arial</vt:lpstr>
      <vt:lpstr>Calibri</vt:lpstr>
      <vt:lpstr>Calibri Light</vt:lpstr>
      <vt:lpstr>Office Theme</vt:lpstr>
      <vt:lpstr>PowerPoint Presentation</vt:lpstr>
      <vt:lpstr>以斯帖记告诉我们什么？</vt:lpstr>
      <vt:lpstr>背景</vt:lpstr>
      <vt:lpstr>特点</vt:lpstr>
      <vt:lpstr>以斯帖记第一章（1～8）</vt:lpstr>
      <vt:lpstr>PowerPoint Presentation</vt:lpstr>
      <vt:lpstr>PowerPoint Presentation</vt:lpstr>
      <vt:lpstr>PowerPoint Presentation</vt:lpstr>
      <vt:lpstr>以斯帖记第一章（9～22）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Xin Wang</dc:creator>
  <cp:lastModifiedBy>Xin Wang</cp:lastModifiedBy>
  <cp:revision>34</cp:revision>
  <dcterms:created xsi:type="dcterms:W3CDTF">2020-03-24T00:59:14Z</dcterms:created>
  <dcterms:modified xsi:type="dcterms:W3CDTF">2020-04-03T18:29:37Z</dcterms:modified>
</cp:coreProperties>
</file>