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326" r:id="rId6"/>
    <p:sldId id="327" r:id="rId7"/>
    <p:sldId id="328" r:id="rId8"/>
    <p:sldId id="330" r:id="rId9"/>
    <p:sldId id="331" r:id="rId10"/>
    <p:sldId id="333" r:id="rId11"/>
    <p:sldId id="335" r:id="rId12"/>
    <p:sldId id="334" r:id="rId13"/>
    <p:sldId id="259" r:id="rId14"/>
    <p:sldId id="336" r:id="rId15"/>
    <p:sldId id="337" r:id="rId16"/>
    <p:sldId id="338" r:id="rId17"/>
    <p:sldId id="340" r:id="rId18"/>
    <p:sldId id="341" r:id="rId19"/>
    <p:sldId id="342" r:id="rId20"/>
    <p:sldId id="343" r:id="rId21"/>
    <p:sldId id="3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1FDED-142E-4F89-813C-D574461AA9CB}" v="6" dt="2020-12-19T16:14:43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1827" autoAdjust="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BA81-9228-4385-BCB7-54A4FDA0948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BAA88-9C4C-4758-9123-49084013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/>
              <a:t>去基督化的例子 </a:t>
            </a:r>
            <a:r>
              <a:rPr lang="la-Latn" b="1" i="1" dirty="0"/>
              <a:t>anno Domini</a:t>
            </a:r>
            <a:r>
              <a:rPr lang="la-Latn" dirty="0"/>
              <a:t> (</a:t>
            </a:r>
            <a:r>
              <a:rPr lang="la-Latn" b="1" dirty="0"/>
              <a:t>AD</a:t>
            </a:r>
            <a:r>
              <a:rPr lang="la-Latn" dirty="0"/>
              <a:t>) </a:t>
            </a:r>
            <a:r>
              <a:rPr lang="en-US" dirty="0"/>
              <a:t>&amp;</a:t>
            </a:r>
            <a:r>
              <a:rPr lang="la-Latn" dirty="0"/>
              <a:t> </a:t>
            </a:r>
            <a:r>
              <a:rPr lang="la-Latn" b="1" dirty="0"/>
              <a:t>before Christ</a:t>
            </a:r>
            <a:r>
              <a:rPr lang="la-Latn" dirty="0"/>
              <a:t> (</a:t>
            </a:r>
            <a:r>
              <a:rPr lang="la-Latn" b="1" dirty="0"/>
              <a:t>BC</a:t>
            </a:r>
            <a:r>
              <a:rPr lang="la-Latn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CE (Common Era) or BCE (Before Common Era)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和林书豪一样从哈佛毕业，年轻极有为的亚裔企业家，谢家华。</a:t>
            </a:r>
            <a:endParaRPr lang="en-US" altLang="zh-CN" sz="1800" dirty="0">
              <a:solidFill>
                <a:srgbClr val="7F7F7F"/>
              </a:solidFill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互联网刚起步的时候，还没有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Google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的时候，就和同学创办了公司。没两年，公司就被微软看中接近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亿美元收购了。</a:t>
            </a:r>
            <a:endParaRPr lang="en-US" altLang="zh-CN" sz="1800" dirty="0">
              <a:solidFill>
                <a:srgbClr val="7F7F7F"/>
              </a:solidFill>
              <a:effectLst/>
              <a:latin typeface="KaiTi" panose="02010609060101010101" pitchFamily="49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后来又创办了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Zappos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可能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我们这里</a:t>
            </a:r>
            <a:r>
              <a:rPr lang="zh-CN" alt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也有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人知道。优秀的管理理念，业绩又一发不可收拾，又被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Amazon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看中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亿美元收购了。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你别以为他就是</a:t>
            </a: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一个见钱就眼开</a:t>
            </a:r>
            <a:r>
              <a:rPr lang="zh-CN" sz="180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的人</a:t>
            </a:r>
            <a:r>
              <a:rPr lang="zh-CN" altLang="en-US" sz="180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。他</a:t>
            </a:r>
            <a:r>
              <a:rPr lang="zh-CN" sz="180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个很有思想很有见地的人。</a:t>
            </a:r>
            <a:endParaRPr lang="en-US" altLang="zh-CN" sz="1800" dirty="0">
              <a:solidFill>
                <a:srgbClr val="7F7F7F"/>
              </a:solidFill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在创建公司的过程中，写了一本书，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Delivering Happiness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，把他的对人生的思考和创业的理念都收录其中。</a:t>
            </a:r>
            <a:r>
              <a:rPr lang="zh-CN" alt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他在书中问了个终极的问题，</a:t>
            </a:r>
            <a:r>
              <a:rPr lang="en-US" alt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what is your end goal for your life? 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他定义了他想要的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happiness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但是很遗憾，这个世人看为功成名就的人，今年感恩节的前几天，在康州，家里失火，抢救无效死了。</a:t>
            </a:r>
            <a:endParaRPr lang="en-US" altLang="zh-CN" sz="1800" dirty="0">
              <a:solidFill>
                <a:srgbClr val="7F7F7F"/>
              </a:solidFill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据报道说，死前他陷入无休止的酗酒毒品不能自拔，甚至为追求更大得刺激而虐待自己的身体，不吃不喝，甚至故意让自己缺氧等等。至今死因不明。</a:t>
            </a:r>
            <a:endParaRPr lang="en-US" altLang="zh-CN" sz="1800" dirty="0">
              <a:solidFill>
                <a:srgbClr val="7F7F7F"/>
              </a:solidFill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终年才</a:t>
            </a:r>
            <a:r>
              <a:rPr lang="en-US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46</a:t>
            </a:r>
            <a:r>
              <a:rPr lang="zh-CN" sz="1800" dirty="0">
                <a:solidFill>
                  <a:srgbClr val="7F7F7F"/>
                </a:solidFill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岁。实在令人唏嘘。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他们在原有的根基上筑坛，因惧怕邻国的民，又在其上向耶和华早晚献燔祭。</a:t>
            </a:r>
            <a:r>
              <a:rPr lang="en-US" altLang="zh-CN" dirty="0"/>
              <a:t>4</a:t>
            </a:r>
            <a:r>
              <a:rPr lang="zh-CN" altLang="en-US" dirty="0"/>
              <a:t>又照律法书上所写的守住棚节，按数照例献每日所当献的燔祭。</a:t>
            </a:r>
            <a:r>
              <a:rPr lang="en-US" altLang="zh-CN" dirty="0"/>
              <a:t>5</a:t>
            </a:r>
            <a:r>
              <a:rPr lang="zh-CN" altLang="en-US" dirty="0"/>
              <a:t>其后献常献的燔祭，并在月朔与耶和华的一切圣节献祭，又向耶和华献各人的甘心祭。</a:t>
            </a:r>
            <a:r>
              <a:rPr lang="en-US" altLang="zh-CN" dirty="0"/>
              <a:t>『</a:t>
            </a:r>
            <a:r>
              <a:rPr lang="zh-CN" altLang="en-US" dirty="0"/>
              <a:t>以斯拉记</a:t>
            </a:r>
            <a:r>
              <a:rPr lang="en-US" altLang="zh-CN" dirty="0"/>
              <a:t>3:3-5』</a:t>
            </a:r>
          </a:p>
          <a:p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/>
              <a:t>我们若认自己的罪，神是信实的，是公义的，必要赦免我们的罪，洗净我们一切的不义。</a:t>
            </a:r>
            <a:r>
              <a:rPr lang="en-US" altLang="zh-CN" dirty="0"/>
              <a:t>『</a:t>
            </a:r>
            <a:r>
              <a:rPr lang="zh-CN" altLang="en-US" dirty="0"/>
              <a:t>约翰一书</a:t>
            </a:r>
            <a:r>
              <a:rPr lang="en-US" altLang="zh-CN" dirty="0"/>
              <a:t>1:9』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</a:t>
            </a:r>
            <a:r>
              <a:rPr lang="zh-CN" altLang="en-US" dirty="0"/>
              <a:t>我现在是要得人的心呢？还是要得神的心呢？我岂是讨人的喜欢吗？若仍旧讨人的喜欢，我就不是基督的仆人了。</a:t>
            </a:r>
            <a:r>
              <a:rPr lang="en-US" altLang="zh-CN" dirty="0"/>
              <a:t>『</a:t>
            </a:r>
            <a:r>
              <a:rPr lang="zh-CN" altLang="en-US" dirty="0"/>
              <a:t>加</a:t>
            </a:r>
            <a:r>
              <a:rPr lang="en-US" altLang="zh-CN" dirty="0"/>
              <a:t>1:10』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8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11…</a:t>
            </a:r>
            <a:r>
              <a:rPr lang="zh-CN" altLang="en-US" dirty="0"/>
              <a:t>我指着我的永生起誓，我断不喜悦恶人死亡，惟喜悦恶人转离所行的道而活。以色列家阿，你们转回，转回吧。离开恶道，何必死亡呢？</a:t>
            </a:r>
            <a:r>
              <a:rPr lang="en-US" altLang="zh-CN" dirty="0"/>
              <a:t>『</a:t>
            </a:r>
            <a:r>
              <a:rPr lang="zh-CN" altLang="en-US" dirty="0"/>
              <a:t>以西结书</a:t>
            </a:r>
            <a:r>
              <a:rPr lang="en-US" altLang="zh-CN" dirty="0"/>
              <a:t>33:11』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7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偶像：与神连接的任何阻拦，偶像</a:t>
            </a:r>
            <a:endParaRPr lang="en-US" altLang="zh-CN" dirty="0"/>
          </a:p>
          <a:p>
            <a:r>
              <a:rPr lang="zh-CN" altLang="en-US" dirty="0"/>
              <a:t>祭坛：赞美、敬拜、认罪、悔改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/>
              <a:t>我们若认自己的罪，神是信实的，是公义的，必要赦免我们的罪，洗净我们一切的不义。</a:t>
            </a:r>
            <a:r>
              <a:rPr lang="en-US" altLang="zh-CN" dirty="0"/>
              <a:t>『</a:t>
            </a:r>
            <a:r>
              <a:rPr lang="zh-CN" altLang="en-US" dirty="0"/>
              <a:t>约翰一书</a:t>
            </a:r>
            <a:r>
              <a:rPr lang="en-US" altLang="zh-CN" dirty="0"/>
              <a:t>1:9』</a:t>
            </a:r>
          </a:p>
          <a:p>
            <a:r>
              <a:rPr lang="zh-CN" altLang="en-US" dirty="0"/>
              <a:t>立约：</a:t>
            </a:r>
            <a:r>
              <a:rPr lang="en-US" altLang="zh-CN" dirty="0"/>
              <a:t>discipline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因为他们在各高冈上，各青翠树下筑坛，立柱像和木偶。国中也有娈童。犹大人效法耶和华在以色列人面前所赶出的外邦人，行一切可憎恶的事。</a:t>
            </a:r>
            <a:endParaRPr lang="en-US" altLang="zh-CN" sz="1800" dirty="0">
              <a:effectLst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sz="1800" dirty="0">
              <a:effectLst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他的心不像他祖大卫的心，诚诚实实地顺服耶和华他地神。</a:t>
            </a:r>
            <a:endParaRPr lang="en-US" altLang="zh-CN" sz="1800" dirty="0">
              <a:effectLst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sz="1800" dirty="0">
              <a:effectLst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神遣先知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给外邦人说话，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约拿对以色列人的仇敌尼尼微人，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以利沙对亚兰国的将军哈薛说话等。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愚妄人所行的，在自己眼中看为正直。惟智慧人，肯听人的劝教。『箴</a:t>
            </a:r>
            <a:r>
              <a:rPr lang="en-US" sz="18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sz="18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sz="18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sz="18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28</a:t>
            </a:r>
            <a:r>
              <a:rPr lang="zh-CN" altLang="en-US" dirty="0"/>
              <a:t>在那里，你们必事奉人手所造的神，</a:t>
            </a:r>
            <a:r>
              <a:rPr lang="en-US" altLang="zh-CN" dirty="0"/>
              <a:t>…</a:t>
            </a:r>
            <a:r>
              <a:rPr lang="zh-CN" altLang="en-US" dirty="0"/>
              <a:t>。</a:t>
            </a:r>
            <a:r>
              <a:rPr lang="en-US" altLang="zh-CN" dirty="0"/>
              <a:t>29</a:t>
            </a:r>
            <a:r>
              <a:rPr lang="zh-CN" altLang="en-US" dirty="0"/>
              <a:t>但你们在那里必寻求耶和华你的神。</a:t>
            </a:r>
            <a:r>
              <a:rPr lang="en-US" altLang="zh-CN" dirty="0"/>
              <a:t>… 30</a:t>
            </a:r>
            <a:r>
              <a:rPr lang="zh-CN" altLang="en-US" dirty="0"/>
              <a:t>日后你遭遇一切患难的时候，你必归回耶和华你的神，听从他的话。</a:t>
            </a:r>
            <a:r>
              <a:rPr lang="en-US" altLang="zh-CN" dirty="0"/>
              <a:t>『</a:t>
            </a:r>
            <a:r>
              <a:rPr lang="zh-CN" altLang="en-US" dirty="0"/>
              <a:t>申命记</a:t>
            </a:r>
            <a:r>
              <a:rPr lang="en-US" altLang="zh-CN" dirty="0"/>
              <a:t>4:28-30』</a:t>
            </a:r>
          </a:p>
          <a:p>
            <a:endParaRPr lang="en-US" dirty="0"/>
          </a:p>
          <a:p>
            <a:r>
              <a:rPr lang="en-US" altLang="zh-CN" dirty="0"/>
              <a:t>10</a:t>
            </a:r>
            <a:r>
              <a:rPr lang="zh-CN" altLang="en-US" dirty="0"/>
              <a:t>耶和华如此说，为巴比伦所定的七十年满了以后，我要眷顾你们，向你们成就我的恩言，使你们仍回此地。</a:t>
            </a:r>
            <a:r>
              <a:rPr lang="en-US" altLang="zh-CN" dirty="0"/>
              <a:t>『</a:t>
            </a:r>
            <a:r>
              <a:rPr lang="zh-CN" altLang="en-US" dirty="0"/>
              <a:t>耶利米书</a:t>
            </a:r>
            <a:r>
              <a:rPr lang="en-US" altLang="zh-CN" dirty="0"/>
              <a:t>29:10』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11…</a:t>
            </a:r>
            <a:r>
              <a:rPr lang="zh-CN" altLang="en-US" dirty="0"/>
              <a:t>我指着我的永生起誓，我断不喜悦恶人死亡，惟喜悦恶人转离所行的道而活。以色列家阿，你们转回，转回吧。离开恶道，何必死亡呢？</a:t>
            </a:r>
            <a:r>
              <a:rPr lang="en-US" altLang="zh-CN" dirty="0"/>
              <a:t>『</a:t>
            </a:r>
            <a:r>
              <a:rPr lang="zh-CN" altLang="en-US" dirty="0"/>
              <a:t>以西结书</a:t>
            </a:r>
            <a:r>
              <a:rPr lang="en-US" altLang="zh-CN" dirty="0"/>
              <a:t>33:11』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最直接得证明就是我们今天手中的圣经。</a:t>
            </a:r>
            <a:endParaRPr lang="en-US" altLang="zh-CN" dirty="0"/>
          </a:p>
          <a:p>
            <a:r>
              <a:rPr lang="zh-CN" altLang="en-US" dirty="0"/>
              <a:t>神愿意在圣经中启示祂自己，神的各种属性，最重要的是神的救恩，通过祂的爱子耶稣基督。</a:t>
            </a:r>
            <a:endParaRPr lang="en-US" altLang="zh-CN" dirty="0"/>
          </a:p>
          <a:p>
            <a:r>
              <a:rPr lang="zh-CN" altLang="en-US" dirty="0"/>
              <a:t>耶稣说，为我作见证的就是这经。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“你看还说你们的神是慈爱的神。这里你们的圣经白纸黑字明明说，他用各样灾难扰乱他们！你标榜的基督的爱在哪里？”</a:t>
            </a:r>
            <a:endParaRPr lang="en-US" altLang="zh-CN" sz="1800" dirty="0">
              <a:effectLst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实际上是人自己先离弃了神，人的心不回转到正道上来，离弃了神祂自己，就是离弃了公平正义和平，万福的源头，神就任凭人任意而行，允许这件事情发生</a:t>
            </a:r>
            <a:r>
              <a:rPr lang="zh-CN" altLang="en-US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effectLst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但这是人选择的后果。于是，“各样灾难”就随之而来“扰乱他们”。大白话，咎由自取。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BAA88-9C4C-4758-9123-4908401350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BD27-5B06-4AB2-A926-E9C06B96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31D41-9640-47F4-8E50-C4E1626A6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B0C36-0687-4C0E-9177-715793A6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EBC2B-E461-4254-80CD-2765087E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C4DC0-F2D2-4775-9A53-821AD134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495F-9CD9-4AD7-BADE-9A0632DC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D6154-1D7D-4A62-9EB5-2CC67C25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E7905-31E4-41F4-8C24-039EEA82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6D65-8F98-4402-BB66-54D3DE73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1A61-869C-4E6A-8330-D4D6E2FB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83953-E354-45FC-94E7-A9B4DE4E1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8CA0-5F48-4992-A9D7-5A265828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E175-7E10-40E1-BC9A-22FFA656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04055-9C27-4B5C-8589-C18B358B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E85A-4B31-4B52-809B-D090243B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3B04-D573-4AD4-AE92-8F1F1EC2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FA2D-B5E1-470C-BA0C-9AE1049B1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F1A4E-5F94-4B62-821F-78E22664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E9EC-8124-43D2-BFD2-9B09D29E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DDCE-83A8-41B8-999C-F7EB3EC4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B18F-E04D-4116-8D7F-B5ED5673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4AEEA-5D5D-41B6-AE83-F8726F23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C75-1B70-4E05-826E-96263538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D6F6-7894-4DCD-BB0E-FF0C63F4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10DD-6597-4CF5-9126-53DD9C58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B2-1BE4-4C61-9D95-A980542D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1C8E-3DAF-426F-9BAD-0E2CE7D0B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06E3A-56D8-4E2B-A957-596AAA2D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10959-5EFD-4EB7-B5C4-BE4D6E40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2800B-A4E5-4B5A-BA72-B29D88E4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4416E-1971-415A-94FE-2F43732C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9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2E90-E968-4C65-B779-5262D94F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9F6F-132A-40D9-B87A-31CC5992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5D19F-E673-4181-8DA1-A9DACAC1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B661D-07DB-4911-AF36-0085B32E1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A97B0-28AD-42AC-909E-3ABEA468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46BFB-9A44-4E0D-8346-5B3FADD0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15C9C-25AD-47B4-9692-F814165A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69079-E724-44E0-A76C-7E1ED9B3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399-B9AC-447A-A5AE-672AB353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20C63-1A3A-4B34-AE6B-2E92CF13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65E95-324B-48B4-8114-C85B7CB4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BC40F-104B-4E23-B99C-6EDE62C0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E4BD1-9CD2-48C7-9B72-915CC22C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55CE3-CD8C-442E-A13B-0FAF3187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32B58-BD41-410B-BB04-A642B1C4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8CD5-8703-426C-9DDE-CAA4FF50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4634-58FE-450C-B110-D0276EB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01C60-17BC-4AEF-8C89-B1EBB2CEE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8513D-B88A-404A-9DD2-93B1745B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F27B3-2545-4BDD-A817-1C078D8E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6EA76-70A4-4245-82DD-1DCBCA00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F3EE-98C5-43D9-99FC-A20B2E87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19219-6756-4263-ABA4-4EE672C7B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66A1-6DCB-4020-822C-789E139D4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FDD28-2D17-4A9D-83CD-E67E7E4A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7771B-CB5A-4C9B-A53C-2564C04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FA534-A3A4-45A9-AEB8-F12E090E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4D400-97A8-46E5-9127-58390236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442C8-1AA4-48C5-A664-1FDBDFC5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ECAA7-C9C6-427A-B499-52D7E6B6D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CD37-E7A4-4C9D-8498-ED4C442E9A00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DECE1-801F-428B-8EE3-58815647B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D74ED-C26D-48FB-9B6F-59863746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DCBD-3294-472D-AF60-0041174BD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4A27-09F3-4AF2-AEB1-FF9AF0D65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sz="9600" kern="1400" spc="-50" dirty="0">
                <a:effectLst/>
                <a:latin typeface="Calibri Light" panose="020F03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就被他们寻见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5EBCF-3677-4677-B842-6FF1B84F5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sz="40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『历代志下</a:t>
            </a:r>
            <a:r>
              <a:rPr lang="en-US" sz="4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sz="4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168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42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2…</a:t>
            </a:r>
            <a:r>
              <a:rPr lang="zh-CN" altLang="en-US" dirty="0"/>
              <a:t>，你们若顺从耶和华，耶和华必与你们同在。</a:t>
            </a:r>
            <a:r>
              <a:rPr lang="zh-CN" altLang="en-US" b="1" dirty="0"/>
              <a:t>你们若寻求他，就必寻见。你们若离弃他，他必离弃你们。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17404-6119-4B4F-A72E-B7ED9B11CA28}"/>
              </a:ext>
            </a:extLst>
          </p:cNvPr>
          <p:cNvSpPr txBox="1"/>
          <p:nvPr/>
        </p:nvSpPr>
        <p:spPr>
          <a:xfrm>
            <a:off x="0" y="1360639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/>
              <a:t>主耶稣的教导</a:t>
            </a:r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ADC8B-94D8-48FF-ABA2-8B15D8136C2C}"/>
              </a:ext>
            </a:extLst>
          </p:cNvPr>
          <p:cNvSpPr txBox="1"/>
          <p:nvPr/>
        </p:nvSpPr>
        <p:spPr>
          <a:xfrm>
            <a:off x="2" y="2183272"/>
            <a:ext cx="12191999" cy="1093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3200" b="1" dirty="0"/>
              <a:t>你们祈求，就给你们。寻找，就寻见。叩门，就给你们开门。</a:t>
            </a:r>
            <a:endParaRPr lang="en-US" altLang="zh-CN" sz="3200" b="1" dirty="0"/>
          </a:p>
          <a:p>
            <a:pPr algn="ctr"/>
            <a:r>
              <a:rPr lang="en-US" altLang="zh-CN" sz="2400" dirty="0"/>
              <a:t>『</a:t>
            </a:r>
            <a:r>
              <a:rPr lang="zh-CN" altLang="en-US" sz="2400" dirty="0"/>
              <a:t>太</a:t>
            </a:r>
            <a:r>
              <a:rPr lang="en-US" sz="2400" dirty="0"/>
              <a:t>7</a:t>
            </a:r>
            <a:r>
              <a:rPr lang="zh-CN" altLang="en-US" sz="2400" dirty="0"/>
              <a:t>：</a:t>
            </a:r>
            <a:r>
              <a:rPr lang="en-US" sz="2400" dirty="0"/>
              <a:t>7</a:t>
            </a:r>
            <a:r>
              <a:rPr lang="en-US" altLang="zh-CN" sz="2400" dirty="0"/>
              <a:t>』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233E0-1F5D-460C-8791-96419824B04C}"/>
              </a:ext>
            </a:extLst>
          </p:cNvPr>
          <p:cNvSpPr txBox="1"/>
          <p:nvPr/>
        </p:nvSpPr>
        <p:spPr>
          <a:xfrm>
            <a:off x="1" y="3440639"/>
            <a:ext cx="12191999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同样的应许！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D59F3-508C-4E31-95E4-27202FE981E4}"/>
              </a:ext>
            </a:extLst>
          </p:cNvPr>
          <p:cNvSpPr txBox="1"/>
          <p:nvPr/>
        </p:nvSpPr>
        <p:spPr>
          <a:xfrm>
            <a:off x="-2" y="5497361"/>
            <a:ext cx="12191999" cy="587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3200" dirty="0"/>
              <a:t>愿意</a:t>
            </a:r>
            <a:r>
              <a:rPr lang="en-US" altLang="zh-CN" sz="3200" dirty="0"/>
              <a:t>(</a:t>
            </a:r>
            <a:r>
              <a:rPr lang="zh-CN" altLang="en-US" sz="3200" dirty="0"/>
              <a:t>启示自己</a:t>
            </a:r>
            <a:r>
              <a:rPr lang="en-US" altLang="zh-CN" sz="3200" dirty="0"/>
              <a:t>|</a:t>
            </a:r>
            <a:r>
              <a:rPr lang="zh-CN" altLang="en-US" sz="3200" dirty="0"/>
              <a:t>被人寻见</a:t>
            </a:r>
            <a:r>
              <a:rPr lang="en-US" altLang="zh-CN" sz="3200" dirty="0"/>
              <a:t>|</a:t>
            </a:r>
            <a:r>
              <a:rPr lang="zh-CN" altLang="en-US" sz="3200" dirty="0"/>
              <a:t>与人同在</a:t>
            </a:r>
            <a:r>
              <a:rPr lang="en-US" altLang="zh-CN" sz="3200" dirty="0"/>
              <a:t>)</a:t>
            </a:r>
            <a:r>
              <a:rPr lang="zh-CN" altLang="en-US" sz="3200" dirty="0"/>
              <a:t>的神！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5083D-1DFF-47D1-A50B-20DB5B8CDC7B}"/>
              </a:ext>
            </a:extLst>
          </p:cNvPr>
          <p:cNvSpPr txBox="1"/>
          <p:nvPr/>
        </p:nvSpPr>
        <p:spPr>
          <a:xfrm>
            <a:off x="-2" y="4254295"/>
            <a:ext cx="12191999" cy="10792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dirty="0"/>
              <a:t>“随己意行作万事的”</a:t>
            </a:r>
            <a:r>
              <a:rPr lang="en-US" altLang="zh-CN" sz="2000" dirty="0"/>
              <a:t>『</a:t>
            </a:r>
            <a:r>
              <a:rPr lang="zh-CN" altLang="en-US" sz="2000" dirty="0"/>
              <a:t>弗</a:t>
            </a:r>
            <a:r>
              <a:rPr lang="en-US" sz="2000" dirty="0">
                <a:latin typeface="KaiTi" panose="02010609060101010101" pitchFamily="49" charset="-122"/>
              </a:rPr>
              <a:t>1</a:t>
            </a:r>
            <a:r>
              <a:rPr lang="zh-CN" altLang="en-US" sz="2000" dirty="0">
                <a:latin typeface="KaiTi" panose="02010609060101010101" pitchFamily="49" charset="-122"/>
              </a:rPr>
              <a:t>：</a:t>
            </a:r>
            <a:r>
              <a:rPr lang="en-US" sz="2000" dirty="0">
                <a:latin typeface="KaiTi" panose="02010609060101010101" pitchFamily="49" charset="-122"/>
              </a:rPr>
              <a:t>11b</a:t>
            </a:r>
            <a:r>
              <a:rPr lang="en-US" altLang="zh-CN" sz="2000" dirty="0">
                <a:latin typeface="KaiTi" panose="02010609060101010101" pitchFamily="49" charset="-122"/>
              </a:rPr>
              <a:t>』</a:t>
            </a:r>
            <a:endParaRPr lang="en-US" altLang="zh-CN" sz="2400" dirty="0">
              <a:latin typeface="KaiTi" panose="02010609060101010101" pitchFamily="49" charset="-122"/>
            </a:endParaRPr>
          </a:p>
          <a:p>
            <a:pPr algn="ctr"/>
            <a:r>
              <a:rPr lang="zh-CN" altLang="en-US" sz="2800" dirty="0">
                <a:latin typeface="KaiTi" panose="02010609060101010101" pitchFamily="49" charset="-122"/>
              </a:rPr>
              <a:t>“隐秘的事是属耶和华我们神的”</a:t>
            </a:r>
            <a:r>
              <a:rPr lang="en-US" altLang="zh-CN" sz="2000" dirty="0">
                <a:latin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</a:rPr>
              <a:t>申</a:t>
            </a:r>
            <a:r>
              <a:rPr lang="en-US" sz="2000" dirty="0">
                <a:latin typeface="KaiTi" panose="02010609060101010101" pitchFamily="49" charset="-122"/>
              </a:rPr>
              <a:t>29</a:t>
            </a:r>
            <a:r>
              <a:rPr lang="zh-CN" altLang="en-US" sz="2000" dirty="0">
                <a:latin typeface="KaiTi" panose="02010609060101010101" pitchFamily="49" charset="-122"/>
              </a:rPr>
              <a:t>：</a:t>
            </a:r>
            <a:r>
              <a:rPr lang="en-US" sz="2000" dirty="0">
                <a:latin typeface="KaiTi" panose="02010609060101010101" pitchFamily="49" charset="-122"/>
              </a:rPr>
              <a:t>29a</a:t>
            </a:r>
            <a:r>
              <a:rPr lang="en-US" altLang="zh-CN" sz="2000" dirty="0">
                <a:latin typeface="KaiTi" panose="02010609060101010101" pitchFamily="49" charset="-122"/>
              </a:rPr>
              <a:t>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38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42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3 </a:t>
            </a:r>
            <a:r>
              <a:rPr lang="zh-CN" altLang="en-US" dirty="0"/>
              <a:t>以色列人</a:t>
            </a:r>
            <a:r>
              <a:rPr lang="zh-CN" altLang="en-US" b="1" dirty="0"/>
              <a:t>不信真神</a:t>
            </a:r>
            <a:r>
              <a:rPr lang="zh-CN" altLang="en-US" dirty="0"/>
              <a:t>，</a:t>
            </a:r>
            <a:r>
              <a:rPr lang="zh-CN" altLang="en-US" b="1" dirty="0"/>
              <a:t>没有训诲的祭司，也没有律法</a:t>
            </a:r>
            <a:r>
              <a:rPr lang="zh-CN" altLang="en-US" dirty="0"/>
              <a:t>，已经好久了。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ABDDC-3A32-4CA6-A255-2E01FE7853AA}"/>
              </a:ext>
            </a:extLst>
          </p:cNvPr>
          <p:cNvSpPr txBox="1"/>
          <p:nvPr/>
        </p:nvSpPr>
        <p:spPr>
          <a:xfrm>
            <a:off x="1" y="1837259"/>
            <a:ext cx="609599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CN" altLang="en-US" sz="3200" b="1" dirty="0"/>
              <a:t>现状：</a:t>
            </a:r>
            <a:r>
              <a:rPr lang="zh-CN" altLang="en-US" sz="3200" dirty="0"/>
              <a:t>不信真神 好久了 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2A4D0-243B-427E-A348-CEA5F4D23A38}"/>
              </a:ext>
            </a:extLst>
          </p:cNvPr>
          <p:cNvSpPr txBox="1"/>
          <p:nvPr/>
        </p:nvSpPr>
        <p:spPr>
          <a:xfrm>
            <a:off x="6095999" y="1837259"/>
            <a:ext cx="6096003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CN" altLang="en-US" sz="3200" b="1" dirty="0"/>
              <a:t>原因 ：</a:t>
            </a:r>
            <a:r>
              <a:rPr lang="zh-CN" altLang="en-US" sz="3200" dirty="0"/>
              <a:t>没有训诲的祭司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D2FA1-6B94-4A3A-B9CA-5043C3D522DD}"/>
              </a:ext>
            </a:extLst>
          </p:cNvPr>
          <p:cNvSpPr txBox="1"/>
          <p:nvPr/>
        </p:nvSpPr>
        <p:spPr>
          <a:xfrm>
            <a:off x="0" y="2879313"/>
            <a:ext cx="12192004" cy="4987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dirty="0"/>
              <a:t>又使你们可以将耶和华借摩西晓谕以色列人的一切律例</a:t>
            </a:r>
            <a:r>
              <a:rPr lang="zh-CN" altLang="en-US" sz="2800" b="1" dirty="0"/>
              <a:t>教训</a:t>
            </a:r>
            <a:r>
              <a:rPr lang="zh-CN" altLang="en-US" sz="2800" dirty="0"/>
              <a:t>他们。</a:t>
            </a:r>
            <a:r>
              <a:rPr lang="en-US" altLang="zh-CN" sz="1800" dirty="0"/>
              <a:t>『</a:t>
            </a:r>
            <a:r>
              <a:rPr lang="zh-CN" altLang="en-US" sz="1800" dirty="0"/>
              <a:t>未</a:t>
            </a:r>
            <a:r>
              <a:rPr lang="en-US" sz="1800" dirty="0"/>
              <a:t>10</a:t>
            </a:r>
            <a:r>
              <a:rPr lang="zh-CN" altLang="en-US" sz="1800" dirty="0"/>
              <a:t>：</a:t>
            </a:r>
            <a:r>
              <a:rPr lang="en-US" sz="1800" dirty="0"/>
              <a:t>11</a:t>
            </a:r>
            <a:r>
              <a:rPr lang="en-US" altLang="zh-CN" sz="1800" dirty="0"/>
              <a:t>』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93295-C02E-47A5-A2A5-071A08B8A064}"/>
              </a:ext>
            </a:extLst>
          </p:cNvPr>
          <p:cNvSpPr txBox="1"/>
          <p:nvPr/>
        </p:nvSpPr>
        <p:spPr>
          <a:xfrm>
            <a:off x="-2" y="3824161"/>
            <a:ext cx="12191996" cy="1012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3200" dirty="0">
                <a:latin typeface="KaiTi" panose="02010609060101010101" pitchFamily="49" charset="-122"/>
              </a:rPr>
              <a:t>亚撒登基后的改革</a:t>
            </a:r>
            <a:endParaRPr lang="en-US" altLang="zh-CN" sz="3200" dirty="0">
              <a:latin typeface="KaiTi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KaiTi" panose="02010609060101010101" pitchFamily="49" charset="-122"/>
              </a:rPr>
              <a:t>除掉外邦神的坛和丘坛，打碎柱像，砍下木偶，吩咐犹大人寻求</a:t>
            </a:r>
            <a:r>
              <a:rPr lang="en-US" altLang="zh-CN" sz="2000" dirty="0">
                <a:latin typeface="KaiTi" panose="02010609060101010101" pitchFamily="49" charset="-122"/>
              </a:rPr>
              <a:t>…</a:t>
            </a:r>
            <a:r>
              <a:rPr lang="zh-CN" altLang="en-US" sz="2000" dirty="0">
                <a:latin typeface="KaiTi" panose="02010609060101010101" pitchFamily="49" charset="-122"/>
              </a:rPr>
              <a:t>神，遵行他的律法，诫命。</a:t>
            </a:r>
            <a:r>
              <a:rPr lang="en-US" altLang="zh-CN" sz="1800" dirty="0">
                <a:latin typeface="KaiTi" panose="02010609060101010101" pitchFamily="49" charset="-122"/>
              </a:rPr>
              <a:t>『</a:t>
            </a:r>
            <a:r>
              <a:rPr lang="zh-CN" altLang="en-US" sz="1800" dirty="0">
                <a:latin typeface="KaiTi" panose="02010609060101010101" pitchFamily="49" charset="-122"/>
              </a:rPr>
              <a:t>代下</a:t>
            </a:r>
            <a:r>
              <a:rPr lang="en-US" sz="1800" dirty="0">
                <a:latin typeface="KaiTi" panose="02010609060101010101" pitchFamily="49" charset="-122"/>
              </a:rPr>
              <a:t>14:3-4</a:t>
            </a:r>
            <a:r>
              <a:rPr lang="en-US" altLang="zh-CN" sz="1800" dirty="0">
                <a:latin typeface="KaiTi" panose="02010609060101010101" pitchFamily="49" charset="-122"/>
              </a:rPr>
              <a:t>』</a:t>
            </a:r>
            <a:endParaRPr lang="en-US" sz="2000" dirty="0">
              <a:latin typeface="KaiTi" panose="0201060906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C1BA8-65B5-42AE-98FA-3CC6DCC70ED9}"/>
              </a:ext>
            </a:extLst>
          </p:cNvPr>
          <p:cNvSpPr txBox="1"/>
          <p:nvPr/>
        </p:nvSpPr>
        <p:spPr>
          <a:xfrm>
            <a:off x="-2" y="5282419"/>
            <a:ext cx="12191996" cy="10236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400" dirty="0">
                <a:latin typeface="KaiTi" panose="02010609060101010101" pitchFamily="49" charset="-122"/>
              </a:rPr>
              <a:t>所罗门晚年 </a:t>
            </a:r>
            <a:r>
              <a:rPr lang="en-US" altLang="zh-CN" sz="2400" dirty="0"/>
              <a:t>• </a:t>
            </a:r>
            <a:r>
              <a:rPr lang="zh-CN" altLang="en-US" sz="2400" dirty="0">
                <a:latin typeface="KaiTi" panose="02010609060101010101" pitchFamily="49" charset="-122"/>
              </a:rPr>
              <a:t>罗波安 </a:t>
            </a:r>
            <a:r>
              <a:rPr lang="en-US" altLang="zh-CN" sz="2400" dirty="0"/>
              <a:t>• </a:t>
            </a:r>
            <a:r>
              <a:rPr lang="zh-CN" altLang="en-US" sz="2400" dirty="0">
                <a:latin typeface="KaiTi" panose="02010609060101010101" pitchFamily="49" charset="-122"/>
              </a:rPr>
              <a:t>亚比雅</a:t>
            </a:r>
            <a:endParaRPr lang="en-US" altLang="zh-CN" sz="2400" dirty="0">
              <a:latin typeface="KaiTi" panose="02010609060101010101" pitchFamily="49" charset="-122"/>
            </a:endParaRPr>
          </a:p>
          <a:p>
            <a:pPr algn="ctr"/>
            <a:r>
              <a:rPr lang="zh-CN" altLang="en-US" sz="2800" dirty="0">
                <a:latin typeface="KaiTi" panose="02010609060101010101" pitchFamily="49" charset="-122"/>
              </a:rPr>
              <a:t>南北国分裂 </a:t>
            </a:r>
            <a:r>
              <a:rPr lang="en-US" altLang="zh-CN" sz="2800" dirty="0"/>
              <a:t>• </a:t>
            </a:r>
            <a:r>
              <a:rPr lang="zh-CN" altLang="en-US" sz="2800" dirty="0">
                <a:latin typeface="KaiTi" panose="02010609060101010101" pitchFamily="49" charset="-122"/>
              </a:rPr>
              <a:t>离弃神 </a:t>
            </a:r>
            <a:r>
              <a:rPr lang="en-US" altLang="zh-CN" sz="2800" dirty="0"/>
              <a:t>• </a:t>
            </a:r>
            <a:r>
              <a:rPr lang="zh-CN" altLang="en-US" sz="2800" dirty="0">
                <a:latin typeface="KaiTi" panose="02010609060101010101" pitchFamily="49" charset="-122"/>
              </a:rPr>
              <a:t>纵容别神崇拜 </a:t>
            </a:r>
            <a:r>
              <a:rPr lang="en-US" altLang="zh-CN" sz="2800" dirty="0"/>
              <a:t>• </a:t>
            </a:r>
            <a:r>
              <a:rPr lang="zh-CN" altLang="en-US" sz="2800" dirty="0"/>
              <a:t>祭司制度没落</a:t>
            </a:r>
            <a:endParaRPr lang="en-US" altLang="zh-CN" sz="2800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3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83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 </a:t>
            </a:r>
            <a:r>
              <a:rPr lang="zh-CN" altLang="en-US" dirty="0"/>
              <a:t>那时，出入的人</a:t>
            </a:r>
            <a:r>
              <a:rPr lang="zh-CN" altLang="en-US" b="1" dirty="0"/>
              <a:t>不得平安</a:t>
            </a:r>
            <a:r>
              <a:rPr lang="zh-CN" altLang="en-US" dirty="0"/>
              <a:t>，列国的居民都</a:t>
            </a:r>
            <a:r>
              <a:rPr lang="zh-CN" altLang="en-US" b="1" dirty="0"/>
              <a:t>遭大乱</a:t>
            </a:r>
            <a:r>
              <a:rPr lang="zh-CN" altLang="en-US" dirty="0"/>
              <a:t>。</a:t>
            </a:r>
            <a:r>
              <a:rPr lang="en-US" dirty="0"/>
              <a:t>6 </a:t>
            </a:r>
            <a:r>
              <a:rPr lang="zh-CN" altLang="en-US" dirty="0"/>
              <a:t>这国</a:t>
            </a:r>
            <a:r>
              <a:rPr lang="zh-CN" altLang="en-US" b="1" dirty="0"/>
              <a:t>攻击</a:t>
            </a:r>
            <a:r>
              <a:rPr lang="zh-CN" altLang="en-US" dirty="0"/>
              <a:t>那国，这城</a:t>
            </a:r>
            <a:r>
              <a:rPr lang="zh-CN" altLang="en-US" b="1" dirty="0"/>
              <a:t>攻击</a:t>
            </a:r>
            <a:r>
              <a:rPr lang="zh-CN" altLang="en-US" dirty="0"/>
              <a:t>那城，互相</a:t>
            </a:r>
            <a:r>
              <a:rPr lang="zh-CN" altLang="en-US" b="1" dirty="0"/>
              <a:t>破坏</a:t>
            </a:r>
            <a:r>
              <a:rPr lang="zh-CN" altLang="en-US" dirty="0"/>
              <a:t>，因为神用</a:t>
            </a:r>
            <a:r>
              <a:rPr lang="zh-CN" altLang="en-US" b="1" dirty="0"/>
              <a:t>各样灾难</a:t>
            </a:r>
            <a:r>
              <a:rPr lang="zh-CN" altLang="en-US" dirty="0"/>
              <a:t>扰乱他们。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E5DCD-0E53-4F17-B310-EA6E299CE380}"/>
              </a:ext>
            </a:extLst>
          </p:cNvPr>
          <p:cNvSpPr txBox="1"/>
          <p:nvPr/>
        </p:nvSpPr>
        <p:spPr>
          <a:xfrm>
            <a:off x="0" y="2051303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/>
              <a:t>离弃神的后果</a:t>
            </a:r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5D0EA-9A55-4EF3-8366-7DF769724CCF}"/>
              </a:ext>
            </a:extLst>
          </p:cNvPr>
          <p:cNvSpPr txBox="1"/>
          <p:nvPr/>
        </p:nvSpPr>
        <p:spPr>
          <a:xfrm>
            <a:off x="-1" y="2964095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离弃 神 </a:t>
            </a:r>
            <a:r>
              <a:rPr lang="en-US" altLang="zh-CN" dirty="0">
                <a:latin typeface="Forte" panose="03060902040502070203" pitchFamily="66" charset="0"/>
              </a:rPr>
              <a:t>=</a:t>
            </a:r>
            <a:r>
              <a:rPr lang="en-US" altLang="zh-CN" dirty="0"/>
              <a:t> </a:t>
            </a:r>
            <a:r>
              <a:rPr lang="zh-CN" altLang="en-US" dirty="0"/>
              <a:t>离弃 真理 </a:t>
            </a:r>
            <a:r>
              <a:rPr lang="en-US" altLang="zh-CN" dirty="0"/>
              <a:t>• </a:t>
            </a:r>
            <a:r>
              <a:rPr lang="zh-CN" altLang="en-US" dirty="0"/>
              <a:t>真相 </a:t>
            </a:r>
            <a:r>
              <a:rPr lang="en-US" altLang="zh-CN" dirty="0"/>
              <a:t>• </a:t>
            </a:r>
            <a:r>
              <a:rPr lang="zh-CN" altLang="en-US" dirty="0"/>
              <a:t>公义 </a:t>
            </a:r>
            <a:r>
              <a:rPr lang="en-US" altLang="zh-CN" dirty="0"/>
              <a:t>• </a:t>
            </a:r>
            <a:r>
              <a:rPr lang="zh-CN" altLang="en-US" dirty="0"/>
              <a:t>和平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8F57B-FF69-487C-85EC-866B04FB12EA}"/>
              </a:ext>
            </a:extLst>
          </p:cNvPr>
          <p:cNvSpPr txBox="1"/>
          <p:nvPr/>
        </p:nvSpPr>
        <p:spPr>
          <a:xfrm>
            <a:off x="1" y="3876887"/>
            <a:ext cx="12191999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国家 </a:t>
            </a:r>
            <a:r>
              <a:rPr lang="en-US" altLang="zh-CN" dirty="0"/>
              <a:t>• </a:t>
            </a:r>
            <a:r>
              <a:rPr lang="zh-CN" altLang="en-US" dirty="0"/>
              <a:t>社会 </a:t>
            </a:r>
            <a:r>
              <a:rPr lang="en-US" altLang="zh-CN" dirty="0"/>
              <a:t>• </a:t>
            </a:r>
            <a:r>
              <a:rPr lang="zh-CN" altLang="en-US" dirty="0"/>
              <a:t>团体 </a:t>
            </a:r>
            <a:r>
              <a:rPr lang="en-US" altLang="zh-CN" dirty="0"/>
              <a:t>• </a:t>
            </a:r>
            <a:r>
              <a:rPr lang="zh-CN" altLang="en-US" dirty="0"/>
              <a:t>家庭</a:t>
            </a:r>
            <a:endParaRPr lang="en-US" altLang="zh-C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480204-63B5-45B9-B746-91A54B0A7572}"/>
              </a:ext>
            </a:extLst>
          </p:cNvPr>
          <p:cNvSpPr txBox="1"/>
          <p:nvPr/>
        </p:nvSpPr>
        <p:spPr>
          <a:xfrm>
            <a:off x="-2" y="4780702"/>
            <a:ext cx="12191999" cy="5259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dirty="0"/>
              <a:t>自以为义 </a:t>
            </a:r>
            <a:r>
              <a:rPr lang="en-US" altLang="zh-CN" sz="2800" dirty="0">
                <a:sym typeface="Wingdings" panose="05000000000000000000" pitchFamily="2" charset="2"/>
              </a:rPr>
              <a:t> [</a:t>
            </a:r>
            <a:r>
              <a:rPr lang="zh-CN" altLang="en-US" sz="2800" dirty="0">
                <a:sym typeface="Wingdings" panose="05000000000000000000" pitchFamily="2" charset="2"/>
              </a:rPr>
              <a:t>国</a:t>
            </a:r>
            <a:r>
              <a:rPr lang="en-US" altLang="zh-CN" sz="2800" dirty="0">
                <a:sym typeface="Wingdings" panose="05000000000000000000" pitchFamily="2" charset="2"/>
              </a:rPr>
              <a:t>|</a:t>
            </a:r>
            <a:r>
              <a:rPr lang="zh-CN" altLang="en-US" sz="2800" dirty="0">
                <a:sym typeface="Wingdings" panose="05000000000000000000" pitchFamily="2" charset="2"/>
              </a:rPr>
              <a:t>民</a:t>
            </a:r>
            <a:r>
              <a:rPr lang="en-US" altLang="zh-CN" sz="2800" dirty="0">
                <a:sym typeface="Wingdings" panose="05000000000000000000" pitchFamily="2" charset="2"/>
              </a:rPr>
              <a:t>]</a:t>
            </a:r>
            <a:r>
              <a:rPr lang="zh-CN" altLang="en-US" sz="2800" dirty="0">
                <a:sym typeface="Wingdings" panose="05000000000000000000" pitchFamily="2" charset="2"/>
              </a:rPr>
              <a:t>攻打</a:t>
            </a:r>
            <a:r>
              <a:rPr lang="en-US" altLang="zh-CN" sz="2800" dirty="0">
                <a:sym typeface="Wingdings" panose="05000000000000000000" pitchFamily="2" charset="2"/>
              </a:rPr>
              <a:t>[</a:t>
            </a:r>
            <a:r>
              <a:rPr lang="zh-CN" altLang="en-US" sz="2800" dirty="0">
                <a:sym typeface="Wingdings" panose="05000000000000000000" pitchFamily="2" charset="2"/>
              </a:rPr>
              <a:t>国</a:t>
            </a:r>
            <a:r>
              <a:rPr lang="en-US" altLang="zh-CN" sz="2800" dirty="0">
                <a:sym typeface="Wingdings" panose="05000000000000000000" pitchFamily="2" charset="2"/>
              </a:rPr>
              <a:t>|</a:t>
            </a:r>
            <a:r>
              <a:rPr lang="zh-CN" altLang="en-US" sz="2800" dirty="0">
                <a:sym typeface="Wingdings" panose="05000000000000000000" pitchFamily="2" charset="2"/>
              </a:rPr>
              <a:t>民</a:t>
            </a:r>
            <a:r>
              <a:rPr lang="en-US" altLang="zh-CN" sz="2800" dirty="0">
                <a:sym typeface="Wingdings" panose="05000000000000000000" pitchFamily="2" charset="2"/>
              </a:rPr>
              <a:t>]  </a:t>
            </a:r>
            <a:r>
              <a:rPr lang="zh-CN" altLang="en-US" sz="2800" dirty="0"/>
              <a:t>灾难</a:t>
            </a:r>
            <a:r>
              <a:rPr lang="en-US" altLang="zh-CN" sz="2800" dirty="0"/>
              <a:t>•</a:t>
            </a:r>
            <a:r>
              <a:rPr lang="zh-CN" altLang="en-US" sz="2800" dirty="0"/>
              <a:t>扰乱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2F7BF0-3FE9-45CC-895C-CF474E3DAACF}"/>
              </a:ext>
            </a:extLst>
          </p:cNvPr>
          <p:cNvSpPr txBox="1"/>
          <p:nvPr/>
        </p:nvSpPr>
        <p:spPr>
          <a:xfrm>
            <a:off x="0" y="556057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“因为神用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各样灾难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扰乱他们”？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73792-0E22-4DF4-9ECE-47B2A993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60"/>
            <a:ext cx="12192000" cy="67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51A9ED4-C148-4BE3-A848-A2BFFEC19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t="4341" b="15076"/>
          <a:stretch/>
        </p:blipFill>
        <p:spPr>
          <a:xfrm>
            <a:off x="703164" y="1934762"/>
            <a:ext cx="10785672" cy="4821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83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 </a:t>
            </a:r>
            <a:r>
              <a:rPr lang="zh-CN" altLang="en-US" dirty="0"/>
              <a:t>那时，出入的人</a:t>
            </a:r>
            <a:r>
              <a:rPr lang="zh-CN" altLang="en-US" b="1" dirty="0"/>
              <a:t>不得平安</a:t>
            </a:r>
            <a:r>
              <a:rPr lang="zh-CN" altLang="en-US" dirty="0"/>
              <a:t>，列国的居民都</a:t>
            </a:r>
            <a:r>
              <a:rPr lang="zh-CN" altLang="en-US" b="1" dirty="0"/>
              <a:t>遭大乱</a:t>
            </a:r>
            <a:r>
              <a:rPr lang="zh-CN" altLang="en-US" dirty="0"/>
              <a:t>。</a:t>
            </a:r>
            <a:r>
              <a:rPr lang="en-US" dirty="0"/>
              <a:t>6 </a:t>
            </a:r>
            <a:r>
              <a:rPr lang="zh-CN" altLang="en-US" dirty="0"/>
              <a:t>这国</a:t>
            </a:r>
            <a:r>
              <a:rPr lang="zh-CN" altLang="en-US" b="1" dirty="0"/>
              <a:t>攻击</a:t>
            </a:r>
            <a:r>
              <a:rPr lang="zh-CN" altLang="en-US" dirty="0"/>
              <a:t>那国，这城</a:t>
            </a:r>
            <a:r>
              <a:rPr lang="zh-CN" altLang="en-US" b="1" dirty="0"/>
              <a:t>攻击</a:t>
            </a:r>
            <a:r>
              <a:rPr lang="zh-CN" altLang="en-US" dirty="0"/>
              <a:t>那城，互相</a:t>
            </a:r>
            <a:r>
              <a:rPr lang="zh-CN" altLang="en-US" b="1" dirty="0"/>
              <a:t>破坏</a:t>
            </a:r>
            <a:r>
              <a:rPr lang="zh-CN" altLang="en-US" dirty="0"/>
              <a:t>，因为神用</a:t>
            </a:r>
            <a:r>
              <a:rPr lang="zh-CN" altLang="en-US" b="1" dirty="0"/>
              <a:t>各样灾难</a:t>
            </a:r>
            <a:r>
              <a:rPr lang="zh-CN" altLang="en-US" dirty="0"/>
              <a:t>扰乱他们。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E5DCD-0E53-4F17-B310-EA6E299CE380}"/>
              </a:ext>
            </a:extLst>
          </p:cNvPr>
          <p:cNvSpPr txBox="1"/>
          <p:nvPr/>
        </p:nvSpPr>
        <p:spPr>
          <a:xfrm>
            <a:off x="0" y="2051303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/>
              <a:t>离弃</a:t>
            </a:r>
            <a:r>
              <a:rPr lang="en-US" altLang="zh-CN" u="sng" dirty="0"/>
              <a:t>(</a:t>
            </a:r>
            <a:r>
              <a:rPr lang="zh-CN" altLang="en-US" u="sng" dirty="0"/>
              <a:t>没有</a:t>
            </a:r>
            <a:r>
              <a:rPr lang="en-US" altLang="zh-CN" u="sng" dirty="0"/>
              <a:t>)</a:t>
            </a:r>
            <a:r>
              <a:rPr lang="zh-CN" altLang="en-US" u="sng" dirty="0"/>
              <a:t>神的后果 </a:t>
            </a:r>
            <a:r>
              <a:rPr lang="en-US" altLang="zh-CN" u="sng" dirty="0"/>
              <a:t>/ </a:t>
            </a:r>
            <a:r>
              <a:rPr lang="zh-CN" altLang="en-US" u="sng" dirty="0"/>
              <a:t>国家 </a:t>
            </a:r>
            <a:r>
              <a:rPr lang="en-US" altLang="zh-CN" u="sng" dirty="0"/>
              <a:t>/ </a:t>
            </a:r>
            <a:r>
              <a:rPr lang="zh-CN" altLang="en-US" u="sng" dirty="0"/>
              <a:t>南北两国</a:t>
            </a:r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5D0EA-9A55-4EF3-8366-7DF769724CCF}"/>
              </a:ext>
            </a:extLst>
          </p:cNvPr>
          <p:cNvSpPr txBox="1"/>
          <p:nvPr/>
        </p:nvSpPr>
        <p:spPr>
          <a:xfrm>
            <a:off x="1600202" y="3591738"/>
            <a:ext cx="161154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好王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76DE1-9927-48DA-A96B-97C9AC447E89}"/>
              </a:ext>
            </a:extLst>
          </p:cNvPr>
          <p:cNvSpPr txBox="1"/>
          <p:nvPr/>
        </p:nvSpPr>
        <p:spPr>
          <a:xfrm>
            <a:off x="1600202" y="4249424"/>
            <a:ext cx="161154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恶王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792A4-A42E-4D4E-927F-71B5BA1D6995}"/>
              </a:ext>
            </a:extLst>
          </p:cNvPr>
          <p:cNvSpPr txBox="1"/>
          <p:nvPr/>
        </p:nvSpPr>
        <p:spPr>
          <a:xfrm>
            <a:off x="3190662" y="2953966"/>
            <a:ext cx="347277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北国以色列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4149E5-12AC-48A6-9387-A696B54794C7}"/>
              </a:ext>
            </a:extLst>
          </p:cNvPr>
          <p:cNvSpPr txBox="1"/>
          <p:nvPr/>
        </p:nvSpPr>
        <p:spPr>
          <a:xfrm>
            <a:off x="6647224" y="2953966"/>
            <a:ext cx="347277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南国犹大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179A0-590B-4938-B64B-C36DEB0A62AB}"/>
              </a:ext>
            </a:extLst>
          </p:cNvPr>
          <p:cNvSpPr txBox="1"/>
          <p:nvPr/>
        </p:nvSpPr>
        <p:spPr>
          <a:xfrm>
            <a:off x="3190662" y="3589983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0</a:t>
            </a:r>
            <a:endParaRPr lang="en-US" b="1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3EE78-2308-4D2B-97E7-198344E304D0}"/>
              </a:ext>
            </a:extLst>
          </p:cNvPr>
          <p:cNvSpPr txBox="1"/>
          <p:nvPr/>
        </p:nvSpPr>
        <p:spPr>
          <a:xfrm>
            <a:off x="6647224" y="3589983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E43AA-AAA0-47BF-AEC3-02A422B37B03}"/>
              </a:ext>
            </a:extLst>
          </p:cNvPr>
          <p:cNvSpPr txBox="1"/>
          <p:nvPr/>
        </p:nvSpPr>
        <p:spPr>
          <a:xfrm>
            <a:off x="3190662" y="4240042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43110-DDAF-4031-9A94-6A4CA743C77F}"/>
              </a:ext>
            </a:extLst>
          </p:cNvPr>
          <p:cNvSpPr txBox="1"/>
          <p:nvPr/>
        </p:nvSpPr>
        <p:spPr>
          <a:xfrm>
            <a:off x="6647224" y="4240042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FB48F-7018-4F18-9601-151815D515DB}"/>
              </a:ext>
            </a:extLst>
          </p:cNvPr>
          <p:cNvSpPr txBox="1"/>
          <p:nvPr/>
        </p:nvSpPr>
        <p:spPr>
          <a:xfrm>
            <a:off x="1600202" y="4907110"/>
            <a:ext cx="1611543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年数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2AEAB-194E-4546-863D-526F4B903053}"/>
              </a:ext>
            </a:extLst>
          </p:cNvPr>
          <p:cNvSpPr txBox="1"/>
          <p:nvPr/>
        </p:nvSpPr>
        <p:spPr>
          <a:xfrm>
            <a:off x="3190662" y="4890101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210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569C9-EF17-4D5C-906A-279307560088}"/>
              </a:ext>
            </a:extLst>
          </p:cNvPr>
          <p:cNvSpPr txBox="1"/>
          <p:nvPr/>
        </p:nvSpPr>
        <p:spPr>
          <a:xfrm>
            <a:off x="6647224" y="4890101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345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93041B-5AD7-4501-B55E-5E4E074CB7E5}"/>
              </a:ext>
            </a:extLst>
          </p:cNvPr>
          <p:cNvSpPr txBox="1"/>
          <p:nvPr/>
        </p:nvSpPr>
        <p:spPr>
          <a:xfrm>
            <a:off x="1600202" y="5555818"/>
            <a:ext cx="161154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谋杀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7FF1B8-4F64-4856-AAB9-366C8775FC75}"/>
              </a:ext>
            </a:extLst>
          </p:cNvPr>
          <p:cNvSpPr txBox="1"/>
          <p:nvPr/>
        </p:nvSpPr>
        <p:spPr>
          <a:xfrm>
            <a:off x="3190662" y="5540159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7</a:t>
            </a:r>
            <a:r>
              <a:rPr lang="en-US" sz="2000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+1</a:t>
            </a:r>
            <a:endParaRPr lang="en-US" b="1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70B89-0CCF-4F56-873E-A1CE0160B571}"/>
              </a:ext>
            </a:extLst>
          </p:cNvPr>
          <p:cNvSpPr txBox="1"/>
          <p:nvPr/>
        </p:nvSpPr>
        <p:spPr>
          <a:xfrm>
            <a:off x="6647224" y="5540159"/>
            <a:ext cx="3472775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C323C9-2D14-412C-AA06-48EE00BC1EA0}"/>
              </a:ext>
            </a:extLst>
          </p:cNvPr>
          <p:cNvSpPr txBox="1"/>
          <p:nvPr/>
        </p:nvSpPr>
        <p:spPr>
          <a:xfrm>
            <a:off x="10171888" y="3584716"/>
            <a:ext cx="810639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435873-ADFD-4B8E-8CBA-AECA7E340BD1}"/>
              </a:ext>
            </a:extLst>
          </p:cNvPr>
          <p:cNvSpPr txBox="1"/>
          <p:nvPr/>
        </p:nvSpPr>
        <p:spPr>
          <a:xfrm>
            <a:off x="10171888" y="4250573"/>
            <a:ext cx="810639" cy="672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760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4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83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 </a:t>
            </a:r>
            <a:r>
              <a:rPr lang="zh-CN" altLang="en-US" dirty="0"/>
              <a:t>那时，出入的人</a:t>
            </a:r>
            <a:r>
              <a:rPr lang="zh-CN" altLang="en-US" b="1" dirty="0"/>
              <a:t>不得平安</a:t>
            </a:r>
            <a:r>
              <a:rPr lang="zh-CN" altLang="en-US" dirty="0"/>
              <a:t>，列国的居民都</a:t>
            </a:r>
            <a:r>
              <a:rPr lang="zh-CN" altLang="en-US" b="1" dirty="0"/>
              <a:t>遭大乱</a:t>
            </a:r>
            <a:r>
              <a:rPr lang="zh-CN" altLang="en-US" dirty="0"/>
              <a:t>。</a:t>
            </a:r>
            <a:r>
              <a:rPr lang="en-US" dirty="0"/>
              <a:t>6 </a:t>
            </a:r>
            <a:r>
              <a:rPr lang="zh-CN" altLang="en-US" dirty="0"/>
              <a:t>这国</a:t>
            </a:r>
            <a:r>
              <a:rPr lang="zh-CN" altLang="en-US" b="1" dirty="0"/>
              <a:t>攻击</a:t>
            </a:r>
            <a:r>
              <a:rPr lang="zh-CN" altLang="en-US" dirty="0"/>
              <a:t>那国，这城</a:t>
            </a:r>
            <a:r>
              <a:rPr lang="zh-CN" altLang="en-US" b="1" dirty="0"/>
              <a:t>攻击</a:t>
            </a:r>
            <a:r>
              <a:rPr lang="zh-CN" altLang="en-US" dirty="0"/>
              <a:t>那城，互相</a:t>
            </a:r>
            <a:r>
              <a:rPr lang="zh-CN" altLang="en-US" b="1" dirty="0"/>
              <a:t>破坏</a:t>
            </a:r>
            <a:r>
              <a:rPr lang="zh-CN" altLang="en-US" dirty="0"/>
              <a:t>，因为神用</a:t>
            </a:r>
            <a:r>
              <a:rPr lang="zh-CN" altLang="en-US" b="1" dirty="0"/>
              <a:t>各样灾难</a:t>
            </a:r>
            <a:r>
              <a:rPr lang="zh-CN" altLang="en-US" dirty="0"/>
              <a:t>扰乱他们。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E5DCD-0E53-4F17-B310-EA6E299CE380}"/>
              </a:ext>
            </a:extLst>
          </p:cNvPr>
          <p:cNvSpPr txBox="1"/>
          <p:nvPr/>
        </p:nvSpPr>
        <p:spPr>
          <a:xfrm>
            <a:off x="0" y="2051303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/>
              <a:t>离弃</a:t>
            </a:r>
            <a:r>
              <a:rPr lang="en-US" altLang="zh-CN" u="sng" dirty="0"/>
              <a:t>(</a:t>
            </a:r>
            <a:r>
              <a:rPr lang="zh-CN" altLang="en-US" u="sng" dirty="0"/>
              <a:t>没有</a:t>
            </a:r>
            <a:r>
              <a:rPr lang="en-US" altLang="zh-CN" u="sng" dirty="0"/>
              <a:t>)</a:t>
            </a:r>
            <a:r>
              <a:rPr lang="zh-CN" altLang="en-US" u="sng" dirty="0"/>
              <a:t>神的后果 </a:t>
            </a:r>
            <a:r>
              <a:rPr lang="en-US" altLang="zh-CN" u="sng" dirty="0"/>
              <a:t>/ </a:t>
            </a:r>
            <a:r>
              <a:rPr lang="zh-CN" altLang="en-US" u="sng" dirty="0"/>
              <a:t>国家 </a:t>
            </a:r>
            <a:r>
              <a:rPr lang="en-US" altLang="zh-CN" u="sng" dirty="0"/>
              <a:t>/ </a:t>
            </a:r>
            <a:r>
              <a:rPr lang="zh-CN" altLang="en-US" u="sng" dirty="0"/>
              <a:t>美国今昔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1E236-B18F-43DE-975E-579C6C4F71F2}"/>
              </a:ext>
            </a:extLst>
          </p:cNvPr>
          <p:cNvSpPr txBox="1"/>
          <p:nvPr/>
        </p:nvSpPr>
        <p:spPr>
          <a:xfrm>
            <a:off x="-1" y="2945410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枪击事件：“上帝你为什么让这样的事情发生？！”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C9DDA-131E-441A-AFB5-CF98DFD69210}"/>
              </a:ext>
            </a:extLst>
          </p:cNvPr>
          <p:cNvSpPr txBox="1"/>
          <p:nvPr/>
        </p:nvSpPr>
        <p:spPr>
          <a:xfrm>
            <a:off x="1" y="3839517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国家灵性状况每况愈下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D7F23-05CA-4D24-A547-C236DF982F83}"/>
              </a:ext>
            </a:extLst>
          </p:cNvPr>
          <p:cNvSpPr txBox="1"/>
          <p:nvPr/>
        </p:nvSpPr>
        <p:spPr>
          <a:xfrm>
            <a:off x="-2" y="4733624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祷告十诫等从学校机构清除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E1E49-1ACB-44F6-BE55-CE6EA29D19DE}"/>
              </a:ext>
            </a:extLst>
          </p:cNvPr>
          <p:cNvSpPr txBox="1"/>
          <p:nvPr/>
        </p:nvSpPr>
        <p:spPr>
          <a:xfrm>
            <a:off x="-2" y="562773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32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以耶和华为神的，那国是有福的。</a:t>
            </a:r>
            <a:r>
              <a:rPr lang="zh-CN" sz="20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『诗</a:t>
            </a:r>
            <a:r>
              <a:rPr lang="en-US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33</a:t>
            </a:r>
            <a:r>
              <a:rPr lang="en-US" sz="2000" dirty="0">
                <a:latin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12a</a:t>
            </a:r>
            <a:r>
              <a:rPr lang="zh-CN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77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83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 </a:t>
            </a:r>
            <a:r>
              <a:rPr lang="zh-CN" altLang="en-US" dirty="0"/>
              <a:t>那时，出入的人</a:t>
            </a:r>
            <a:r>
              <a:rPr lang="zh-CN" altLang="en-US" b="1" dirty="0"/>
              <a:t>不得平安</a:t>
            </a:r>
            <a:r>
              <a:rPr lang="zh-CN" altLang="en-US" dirty="0"/>
              <a:t>，列国的居民都</a:t>
            </a:r>
            <a:r>
              <a:rPr lang="zh-CN" altLang="en-US" b="1" dirty="0"/>
              <a:t>遭大乱</a:t>
            </a:r>
            <a:r>
              <a:rPr lang="zh-CN" altLang="en-US" dirty="0"/>
              <a:t>。</a:t>
            </a:r>
            <a:r>
              <a:rPr lang="en-US" dirty="0"/>
              <a:t>6 </a:t>
            </a:r>
            <a:r>
              <a:rPr lang="zh-CN" altLang="en-US" dirty="0"/>
              <a:t>这国</a:t>
            </a:r>
            <a:r>
              <a:rPr lang="zh-CN" altLang="en-US" b="1" dirty="0"/>
              <a:t>攻击</a:t>
            </a:r>
            <a:r>
              <a:rPr lang="zh-CN" altLang="en-US" dirty="0"/>
              <a:t>那国，这城</a:t>
            </a:r>
            <a:r>
              <a:rPr lang="zh-CN" altLang="en-US" b="1" dirty="0"/>
              <a:t>攻击</a:t>
            </a:r>
            <a:r>
              <a:rPr lang="zh-CN" altLang="en-US" dirty="0"/>
              <a:t>那城，互相</a:t>
            </a:r>
            <a:r>
              <a:rPr lang="zh-CN" altLang="en-US" b="1" dirty="0"/>
              <a:t>破坏</a:t>
            </a:r>
            <a:r>
              <a:rPr lang="zh-CN" altLang="en-US" dirty="0"/>
              <a:t>，因为神用</a:t>
            </a:r>
            <a:r>
              <a:rPr lang="zh-CN" altLang="en-US" b="1" dirty="0"/>
              <a:t>各样灾难</a:t>
            </a:r>
            <a:r>
              <a:rPr lang="zh-CN" altLang="en-US" dirty="0"/>
              <a:t>扰乱他们。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E5DCD-0E53-4F17-B310-EA6E299CE380}"/>
              </a:ext>
            </a:extLst>
          </p:cNvPr>
          <p:cNvSpPr txBox="1"/>
          <p:nvPr/>
        </p:nvSpPr>
        <p:spPr>
          <a:xfrm>
            <a:off x="2884465" y="2165150"/>
            <a:ext cx="930753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/>
              <a:t>离弃</a:t>
            </a:r>
            <a:r>
              <a:rPr lang="en-US" altLang="zh-CN" u="sng" dirty="0"/>
              <a:t>(</a:t>
            </a:r>
            <a:r>
              <a:rPr lang="zh-CN" altLang="en-US" u="sng" dirty="0"/>
              <a:t>没有</a:t>
            </a:r>
            <a:r>
              <a:rPr lang="en-US" altLang="zh-CN" u="sng" dirty="0"/>
              <a:t>)</a:t>
            </a:r>
            <a:r>
              <a:rPr lang="zh-CN" altLang="en-US" u="sng" dirty="0"/>
              <a:t>神的后果 </a:t>
            </a:r>
            <a:r>
              <a:rPr lang="en-US" altLang="zh-CN" u="sng" dirty="0"/>
              <a:t>/ </a:t>
            </a:r>
            <a:r>
              <a:rPr lang="zh-CN" altLang="en-US" u="sng" dirty="0"/>
              <a:t>个人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1E236-B18F-43DE-975E-579C6C4F71F2}"/>
              </a:ext>
            </a:extLst>
          </p:cNvPr>
          <p:cNvSpPr txBox="1"/>
          <p:nvPr/>
        </p:nvSpPr>
        <p:spPr>
          <a:xfrm>
            <a:off x="2884464" y="3010590"/>
            <a:ext cx="930753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林书豪 </a:t>
            </a:r>
            <a:r>
              <a:rPr lang="en-US" altLang="zh-CN" dirty="0"/>
              <a:t>vs </a:t>
            </a:r>
            <a:r>
              <a:rPr lang="zh-CN" altLang="en-US" dirty="0"/>
              <a:t>谢家华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C9DDA-131E-441A-AFB5-CF98DFD69210}"/>
              </a:ext>
            </a:extLst>
          </p:cNvPr>
          <p:cNvSpPr txBox="1"/>
          <p:nvPr/>
        </p:nvSpPr>
        <p:spPr>
          <a:xfrm>
            <a:off x="2884466" y="3856030"/>
            <a:ext cx="930753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2800" dirty="0"/>
              <a:t>“Playing for His glory!” vs “Delivering Happiness”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E1E49-1ACB-44F6-BE55-CE6EA29D19DE}"/>
              </a:ext>
            </a:extLst>
          </p:cNvPr>
          <p:cNvSpPr txBox="1"/>
          <p:nvPr/>
        </p:nvSpPr>
        <p:spPr>
          <a:xfrm>
            <a:off x="2884466" y="4575538"/>
            <a:ext cx="930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nstantia" panose="02030602050306030303" pitchFamily="18" charset="0"/>
              </a:rPr>
              <a:t>“</a:t>
            </a:r>
            <a:r>
              <a:rPr lang="en-US" sz="2000" b="1" dirty="0">
                <a:latin typeface="Constantia" panose="02030602050306030303" pitchFamily="18" charset="0"/>
              </a:rPr>
              <a:t>God cannot give us a happiness and peace apart from Himself</a:t>
            </a:r>
            <a:r>
              <a:rPr lang="en-US" sz="2000" dirty="0">
                <a:latin typeface="Constantia" panose="02030602050306030303" pitchFamily="18" charset="0"/>
              </a:rPr>
              <a:t>, because it is not there. There is no such thing.” </a:t>
            </a:r>
            <a:r>
              <a:rPr lang="en-US" altLang="zh-CN" sz="2000" dirty="0">
                <a:latin typeface="Constantia" panose="02030602050306030303" pitchFamily="18" charset="0"/>
              </a:rPr>
              <a:t>C. S. Lewis “</a:t>
            </a:r>
            <a:r>
              <a:rPr lang="en-US" altLang="zh-CN" sz="2000" i="1" dirty="0">
                <a:latin typeface="Constantia" panose="02030602050306030303" pitchFamily="18" charset="0"/>
              </a:rPr>
              <a:t>Mere Christianity</a:t>
            </a:r>
            <a:r>
              <a:rPr lang="en-US" altLang="zh-CN" sz="2000" dirty="0">
                <a:latin typeface="Constantia" panose="02030602050306030303" pitchFamily="18" charset="0"/>
              </a:rPr>
              <a:t>”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AC3E1-477F-4143-B897-C8684D45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835439"/>
            <a:ext cx="2884467" cy="5042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C91982-DF7D-479C-ABA0-7B9A8AAC56D1}"/>
              </a:ext>
            </a:extLst>
          </p:cNvPr>
          <p:cNvSpPr txBox="1"/>
          <p:nvPr/>
        </p:nvSpPr>
        <p:spPr>
          <a:xfrm>
            <a:off x="2884463" y="5470027"/>
            <a:ext cx="9307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32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倚靠耶和华，以耶和华为可靠的，那人有福了。</a:t>
            </a:r>
            <a:r>
              <a:rPr lang="zh-CN" sz="24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『耶</a:t>
            </a:r>
            <a:r>
              <a:rPr lang="en-US" sz="24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17</a:t>
            </a:r>
            <a:r>
              <a:rPr lang="en-US" sz="2400" dirty="0">
                <a:latin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sz="24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089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6498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7</a:t>
            </a:r>
            <a:r>
              <a:rPr lang="zh-CN" altLang="en-US" dirty="0"/>
              <a:t>现在你们要刚强，不要手软，因你们所行的</a:t>
            </a:r>
            <a:r>
              <a:rPr lang="zh-CN" altLang="en-US" b="1" dirty="0"/>
              <a:t>必得赏赐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E5DCD-0E53-4F17-B310-EA6E299CE380}"/>
              </a:ext>
            </a:extLst>
          </p:cNvPr>
          <p:cNvSpPr txBox="1"/>
          <p:nvPr/>
        </p:nvSpPr>
        <p:spPr>
          <a:xfrm>
            <a:off x="-3" y="1001699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/>
              <a:t>从神而来的激励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1E236-B18F-43DE-975E-579C6C4F71F2}"/>
              </a:ext>
            </a:extLst>
          </p:cNvPr>
          <p:cNvSpPr txBox="1"/>
          <p:nvPr/>
        </p:nvSpPr>
        <p:spPr>
          <a:xfrm>
            <a:off x="1" y="1933594"/>
            <a:ext cx="12191999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你们所行的</a:t>
            </a:r>
            <a:r>
              <a:rPr lang="en-US" altLang="zh-CN" dirty="0">
                <a:latin typeface="KaiTi" panose="02010609060101010101" pitchFamily="49" charset="-122"/>
              </a:rPr>
              <a:t>…</a:t>
            </a:r>
            <a:endParaRPr lang="en-US" dirty="0">
              <a:latin typeface="KaiTi" panose="02010609060101010101" pitchFamily="49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C9DDA-131E-441A-AFB5-CF98DFD69210}"/>
              </a:ext>
            </a:extLst>
          </p:cNvPr>
          <p:cNvSpPr txBox="1"/>
          <p:nvPr/>
        </p:nvSpPr>
        <p:spPr>
          <a:xfrm>
            <a:off x="1" y="2865489"/>
            <a:ext cx="1219199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dirty="0"/>
              <a:t>王登基后已做的归向神的举措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E1E49-1ACB-44F6-BE55-CE6EA29D19DE}"/>
              </a:ext>
            </a:extLst>
          </p:cNvPr>
          <p:cNvSpPr txBox="1"/>
          <p:nvPr/>
        </p:nvSpPr>
        <p:spPr>
          <a:xfrm>
            <a:off x="-1" y="4477415"/>
            <a:ext cx="12191999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latin typeface="KaiTi" panose="02010609060101010101" pitchFamily="49" charset="-122"/>
              </a:rPr>
              <a:t>…</a:t>
            </a:r>
            <a:r>
              <a:rPr lang="zh-CN" altLang="en-US" dirty="0"/>
              <a:t>必得赏赐！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CF7BE-7CAA-457F-98D5-18B547D42BBF}"/>
              </a:ext>
            </a:extLst>
          </p:cNvPr>
          <p:cNvSpPr txBox="1"/>
          <p:nvPr/>
        </p:nvSpPr>
        <p:spPr>
          <a:xfrm>
            <a:off x="1" y="3671452"/>
            <a:ext cx="1219199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dirty="0"/>
              <a:t>古实强敌面前因信靠神而得胜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D9F7B-7707-4722-843F-990B95E8F431}"/>
              </a:ext>
            </a:extLst>
          </p:cNvPr>
          <p:cNvSpPr txBox="1"/>
          <p:nvPr/>
        </p:nvSpPr>
        <p:spPr>
          <a:xfrm>
            <a:off x="-2" y="5400334"/>
            <a:ext cx="12191999" cy="5047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800" dirty="0"/>
              <a:t>到神面前来的人，必须信有神，且</a:t>
            </a:r>
            <a:r>
              <a:rPr lang="zh-CN" altLang="en-US" sz="2800" b="1" dirty="0"/>
              <a:t>信他赏赐那寻求他的人</a:t>
            </a:r>
            <a:r>
              <a:rPr lang="zh-CN" altLang="en-US" sz="2800" dirty="0"/>
              <a:t>。</a:t>
            </a:r>
            <a:r>
              <a:rPr lang="en-US" altLang="zh-CN" sz="2000" dirty="0"/>
              <a:t>『</a:t>
            </a:r>
            <a:r>
              <a:rPr lang="zh-CN" altLang="en-US" sz="2000" dirty="0"/>
              <a:t>来</a:t>
            </a:r>
            <a:r>
              <a:rPr lang="en-US" sz="2000" dirty="0"/>
              <a:t>11:6</a:t>
            </a:r>
            <a:r>
              <a:rPr lang="en-US" altLang="zh-CN" sz="2000" dirty="0"/>
              <a:t>b』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3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3021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8</a:t>
            </a:r>
            <a:r>
              <a:rPr lang="zh-CN" altLang="en-US" dirty="0"/>
              <a:t>亚撒</a:t>
            </a:r>
            <a:r>
              <a:rPr lang="zh-CN" altLang="en-US" b="1" dirty="0"/>
              <a:t>听见这话</a:t>
            </a:r>
            <a:r>
              <a:rPr lang="zh-CN" altLang="en-US" dirty="0"/>
              <a:t>和俄德儿子先知亚撒利雅的预言，就</a:t>
            </a:r>
            <a:r>
              <a:rPr lang="zh-CN" altLang="en-US" b="1" dirty="0"/>
              <a:t>壮起胆来</a:t>
            </a:r>
            <a:r>
              <a:rPr lang="zh-CN" altLang="en-US" dirty="0"/>
              <a:t>，在犹大，便雅悯</a:t>
            </a:r>
            <a:r>
              <a:rPr lang="zh-CN" altLang="en-US" b="1" dirty="0"/>
              <a:t>全地</a:t>
            </a:r>
            <a:r>
              <a:rPr lang="zh-CN" altLang="en-US" dirty="0"/>
              <a:t>，并以法莲山地所夺的各城，将可憎之物</a:t>
            </a:r>
            <a:r>
              <a:rPr lang="zh-CN" altLang="en-US" b="1" dirty="0"/>
              <a:t>尽都除掉</a:t>
            </a:r>
            <a:r>
              <a:rPr lang="zh-CN" altLang="en-US" dirty="0"/>
              <a:t>，又在耶和华殿的廊前重新修筑耶和华的坛。</a:t>
            </a:r>
            <a:r>
              <a:rPr lang="en-US" dirty="0"/>
              <a:t>… 15</a:t>
            </a:r>
            <a:r>
              <a:rPr lang="zh-CN" altLang="en-US" dirty="0"/>
              <a:t>犹大众人为所起的誓</a:t>
            </a:r>
            <a:r>
              <a:rPr lang="zh-CN" altLang="en-US" b="1" dirty="0"/>
              <a:t>欢喜</a:t>
            </a:r>
            <a:r>
              <a:rPr lang="zh-CN" altLang="en-US" dirty="0"/>
              <a:t>。因他们是</a:t>
            </a:r>
            <a:r>
              <a:rPr lang="zh-CN" altLang="en-US" b="1" dirty="0"/>
              <a:t>尽心起誓</a:t>
            </a:r>
            <a:r>
              <a:rPr lang="zh-CN" altLang="en-US" dirty="0"/>
              <a:t>，</a:t>
            </a:r>
            <a:r>
              <a:rPr lang="zh-CN" altLang="en-US" b="1" dirty="0"/>
              <a:t>尽意寻求</a:t>
            </a:r>
            <a:r>
              <a:rPr lang="zh-CN" altLang="en-US" dirty="0"/>
              <a:t>耶和华，耶和华</a:t>
            </a:r>
            <a:r>
              <a:rPr lang="zh-CN" altLang="en-US" b="1" dirty="0"/>
              <a:t>就被他们寻见</a:t>
            </a:r>
            <a:r>
              <a:rPr lang="zh-CN" altLang="en-US" dirty="0"/>
              <a:t>，且赐他们</a:t>
            </a:r>
            <a:r>
              <a:rPr lang="zh-CN" altLang="en-US" b="1" dirty="0"/>
              <a:t>四境平安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C9DDA-131E-441A-AFB5-CF98DFD69210}"/>
              </a:ext>
            </a:extLst>
          </p:cNvPr>
          <p:cNvSpPr txBox="1"/>
          <p:nvPr/>
        </p:nvSpPr>
        <p:spPr>
          <a:xfrm>
            <a:off x="1" y="3181449"/>
            <a:ext cx="12191999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听见</a:t>
            </a:r>
            <a:r>
              <a:rPr lang="en-US" altLang="zh-CN" dirty="0"/>
              <a:t>…</a:t>
            </a:r>
            <a:r>
              <a:rPr lang="zh-CN" altLang="en-US" b="1" dirty="0"/>
              <a:t>就</a:t>
            </a:r>
            <a:r>
              <a:rPr lang="zh-CN" altLang="en-US" dirty="0"/>
              <a:t>壮起胆来</a:t>
            </a:r>
            <a:r>
              <a:rPr lang="en-US" altLang="zh-CN" dirty="0"/>
              <a:t>…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E1E49-1ACB-44F6-BE55-CE6EA29D19DE}"/>
              </a:ext>
            </a:extLst>
          </p:cNvPr>
          <p:cNvSpPr txBox="1"/>
          <p:nvPr/>
        </p:nvSpPr>
        <p:spPr>
          <a:xfrm>
            <a:off x="-1" y="4732003"/>
            <a:ext cx="12191999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尽心起誓，尽意寻求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CF7BE-7CAA-457F-98D5-18B547D42BBF}"/>
              </a:ext>
            </a:extLst>
          </p:cNvPr>
          <p:cNvSpPr txBox="1"/>
          <p:nvPr/>
        </p:nvSpPr>
        <p:spPr>
          <a:xfrm>
            <a:off x="1" y="3956726"/>
            <a:ext cx="12191999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…</a:t>
            </a:r>
            <a:r>
              <a:rPr lang="zh-CN" altLang="en-US" dirty="0"/>
              <a:t>全地</a:t>
            </a:r>
            <a:r>
              <a:rPr lang="en-US" altLang="zh-CN" dirty="0"/>
              <a:t>…</a:t>
            </a:r>
            <a:r>
              <a:rPr lang="zh-CN" altLang="en-US" dirty="0"/>
              <a:t>尽都除掉</a:t>
            </a:r>
            <a:r>
              <a:rPr lang="en-US" altLang="zh-CN" dirty="0"/>
              <a:t>…</a:t>
            </a:r>
            <a:r>
              <a:rPr lang="zh-CN" altLang="en-US" dirty="0"/>
              <a:t>重修圣坛</a:t>
            </a:r>
            <a:r>
              <a:rPr lang="en-US" altLang="zh-CN" dirty="0"/>
              <a:t>…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A42DA-1482-4B20-BDF4-A276C3F792EE}"/>
              </a:ext>
            </a:extLst>
          </p:cNvPr>
          <p:cNvSpPr txBox="1"/>
          <p:nvPr/>
        </p:nvSpPr>
        <p:spPr>
          <a:xfrm>
            <a:off x="-2" y="5542291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被他们寻见 </a:t>
            </a:r>
            <a:r>
              <a:rPr lang="en-US" altLang="zh-CN" dirty="0"/>
              <a:t>• </a:t>
            </a:r>
            <a:r>
              <a:rPr lang="zh-CN" altLang="en-US" dirty="0"/>
              <a:t>四境平安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42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16</a:t>
            </a:r>
            <a:r>
              <a:rPr lang="zh-CN" altLang="en-US" dirty="0"/>
              <a:t>亚撒王</a:t>
            </a:r>
            <a:r>
              <a:rPr lang="zh-CN" altLang="en-US" b="1" dirty="0"/>
              <a:t>贬了</a:t>
            </a:r>
            <a:r>
              <a:rPr lang="zh-CN" altLang="en-US" dirty="0"/>
              <a:t>他</a:t>
            </a:r>
            <a:r>
              <a:rPr lang="zh-CN" altLang="en-US" b="1" dirty="0"/>
              <a:t>祖母玛迦太后</a:t>
            </a:r>
            <a:r>
              <a:rPr lang="zh-CN" altLang="en-US" dirty="0"/>
              <a:t>的位，因她造了可憎的偶像亚舍拉。亚撒</a:t>
            </a:r>
            <a:r>
              <a:rPr lang="zh-CN" altLang="en-US" b="1" dirty="0"/>
              <a:t>砍下</a:t>
            </a:r>
            <a:r>
              <a:rPr lang="zh-CN" altLang="en-US" dirty="0"/>
              <a:t>她的</a:t>
            </a:r>
            <a:r>
              <a:rPr lang="zh-CN" altLang="en-US" b="1" dirty="0"/>
              <a:t>偶像</a:t>
            </a:r>
            <a:r>
              <a:rPr lang="zh-CN" altLang="en-US" dirty="0"/>
              <a:t>，</a:t>
            </a:r>
            <a:r>
              <a:rPr lang="zh-CN" altLang="en-US" b="1" dirty="0"/>
              <a:t>捣得粉碎</a:t>
            </a:r>
            <a:r>
              <a:rPr lang="zh-CN" altLang="en-US" dirty="0"/>
              <a:t>，烧在汲沦溪边。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C9DDA-131E-441A-AFB5-CF98DFD69210}"/>
              </a:ext>
            </a:extLst>
          </p:cNvPr>
          <p:cNvSpPr txBox="1"/>
          <p:nvPr/>
        </p:nvSpPr>
        <p:spPr>
          <a:xfrm>
            <a:off x="1" y="1623722"/>
            <a:ext cx="12191999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dirty="0"/>
              <a:t>尽</a:t>
            </a:r>
            <a:r>
              <a:rPr lang="zh-CN" altLang="en-US" dirty="0"/>
              <a:t>心</a:t>
            </a:r>
            <a:r>
              <a:rPr lang="zh-CN" altLang="en-US" b="1" dirty="0"/>
              <a:t>尽</a:t>
            </a:r>
            <a:r>
              <a:rPr lang="zh-CN" altLang="en-US" dirty="0"/>
              <a:t>意的寻求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A42DA-1482-4B20-BDF4-A276C3F792EE}"/>
              </a:ext>
            </a:extLst>
          </p:cNvPr>
          <p:cNvSpPr txBox="1"/>
          <p:nvPr/>
        </p:nvSpPr>
        <p:spPr>
          <a:xfrm>
            <a:off x="-2" y="5712440"/>
            <a:ext cx="1219199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被他们寻见 </a:t>
            </a:r>
            <a:r>
              <a:rPr lang="en-US" altLang="zh-CN" dirty="0"/>
              <a:t>• </a:t>
            </a:r>
            <a:r>
              <a:rPr lang="zh-CN" altLang="en-US" dirty="0"/>
              <a:t>四境平安 </a:t>
            </a:r>
            <a:r>
              <a:rPr lang="en-US" altLang="zh-CN" dirty="0"/>
              <a:t>(20</a:t>
            </a:r>
            <a:r>
              <a:rPr lang="zh-CN" altLang="en-US" dirty="0"/>
              <a:t>年</a:t>
            </a:r>
            <a:r>
              <a:rPr lang="en-US" altLang="zh-CN" dirty="0"/>
              <a:t>!)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D06A6-9BEA-4B24-A938-0226625DF83D}"/>
              </a:ext>
            </a:extLst>
          </p:cNvPr>
          <p:cNvSpPr txBox="1"/>
          <p:nvPr/>
        </p:nvSpPr>
        <p:spPr>
          <a:xfrm>
            <a:off x="1" y="2619644"/>
            <a:ext cx="12191999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我现在是要</a:t>
            </a:r>
            <a:r>
              <a:rPr lang="zh-CN" altLang="en-US" b="1" dirty="0"/>
              <a:t>得人的心</a:t>
            </a:r>
            <a:r>
              <a:rPr lang="zh-CN" altLang="en-US" dirty="0"/>
              <a:t>呢？还是要</a:t>
            </a:r>
            <a:r>
              <a:rPr lang="zh-CN" altLang="en-US" b="1" dirty="0"/>
              <a:t>得神的心</a:t>
            </a:r>
            <a:r>
              <a:rPr lang="zh-CN" altLang="en-US" dirty="0"/>
              <a:t>呢？</a:t>
            </a:r>
            <a:r>
              <a:rPr lang="en-US" altLang="zh-CN" sz="2400" dirty="0"/>
              <a:t>『</a:t>
            </a:r>
            <a:r>
              <a:rPr lang="zh-CN" altLang="en-US" sz="2400" dirty="0"/>
              <a:t>加</a:t>
            </a:r>
            <a:r>
              <a:rPr lang="en-US" altLang="zh-CN" sz="2400" dirty="0">
                <a:latin typeface="Constantia" panose="02030602050306030303" pitchFamily="18" charset="0"/>
              </a:rPr>
              <a:t>1:10a</a:t>
            </a:r>
            <a:r>
              <a:rPr lang="en-US" altLang="zh-CN" sz="2400" dirty="0"/>
              <a:t>』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8D8FB-26FC-48DD-91C0-5A8B8679E3A3}"/>
              </a:ext>
            </a:extLst>
          </p:cNvPr>
          <p:cNvSpPr txBox="1"/>
          <p:nvPr/>
        </p:nvSpPr>
        <p:spPr>
          <a:xfrm>
            <a:off x="0" y="4681508"/>
            <a:ext cx="12191997" cy="6498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19从这时直到亚撒三十五年，都</a:t>
            </a:r>
            <a:r>
              <a:rPr lang="en-US" b="1" dirty="0"/>
              <a:t>没有争战的事</a:t>
            </a:r>
            <a:r>
              <a:rPr lang="en-US" dirty="0"/>
              <a:t>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0F1ED-6F31-4F51-8D40-D27142C23A7A}"/>
              </a:ext>
            </a:extLst>
          </p:cNvPr>
          <p:cNvSpPr txBox="1"/>
          <p:nvPr/>
        </p:nvSpPr>
        <p:spPr>
          <a:xfrm>
            <a:off x="-3" y="3650576"/>
            <a:ext cx="12191999" cy="667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里里外外的洁净：可见的 </a:t>
            </a:r>
            <a:r>
              <a:rPr lang="en-US" altLang="zh-CN" dirty="0"/>
              <a:t>• </a:t>
            </a:r>
            <a:r>
              <a:rPr lang="zh-CN" altLang="en-US" dirty="0"/>
              <a:t>不可见的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8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BDA07-BA2A-4FBB-8110-83E065C91CA8}"/>
              </a:ext>
            </a:extLst>
          </p:cNvPr>
          <p:cNvSpPr/>
          <p:nvPr/>
        </p:nvSpPr>
        <p:spPr>
          <a:xfrm>
            <a:off x="596283" y="515895"/>
            <a:ext cx="10999433" cy="594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神的灵感动俄德的儿子亚撒利雅。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他出来迎接亚撒，对他说，亚撒和犹大，便雅悯众人哪，要听我说，你们若顺从耶和华，耶和华必与你们同在。你们若寻求他，就必寻见。你们若离弃他，他必离弃你们。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以色列人不信真神，没有训诲的祭司，也没有律法，已经好久了。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但他们在急难的时候归向耶和华以色列的神，寻求他，他就被他们寻见。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那时，出入的人不得平安，列国的居民都遭大乱。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这国攻击那国，这城攻击那城，互相破坏，因为神用各样灾难扰乱他们。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现在你们要刚强，不要手软，因你们所行的必得赏赐。</a:t>
            </a:r>
            <a:endParaRPr lang="en-US" sz="36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1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C8DF5-11C7-49C5-AF69-C4E02F685AFD}"/>
              </a:ext>
            </a:extLst>
          </p:cNvPr>
          <p:cNvSpPr txBox="1"/>
          <p:nvPr/>
        </p:nvSpPr>
        <p:spPr>
          <a:xfrm>
            <a:off x="-1" y="0"/>
            <a:ext cx="12192001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2900</a:t>
            </a:r>
            <a:r>
              <a:rPr lang="zh-CN" altLang="en-US" dirty="0"/>
              <a:t>年前先知的劝诫仍旧对我们说话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6F2B0-A009-4DCF-8AC7-3E6392ABC948}"/>
              </a:ext>
            </a:extLst>
          </p:cNvPr>
          <p:cNvSpPr txBox="1"/>
          <p:nvPr/>
        </p:nvSpPr>
        <p:spPr>
          <a:xfrm>
            <a:off x="-2" y="963822"/>
            <a:ext cx="12192001" cy="5568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3200" dirty="0"/>
              <a:t>你们若寻求他，就必寻见。你们若离弃他，他必离弃你们。</a:t>
            </a:r>
            <a:r>
              <a:rPr lang="en-US" altLang="zh-CN" sz="1400" dirty="0"/>
              <a:t>『</a:t>
            </a:r>
            <a:r>
              <a:rPr lang="zh-CN" altLang="en-US" sz="1400" dirty="0"/>
              <a:t>代下</a:t>
            </a:r>
            <a:r>
              <a:rPr lang="en-US" altLang="zh-CN" sz="1400" dirty="0"/>
              <a:t>15:2b』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22326-286D-4A52-8063-8FD77441E63A}"/>
              </a:ext>
            </a:extLst>
          </p:cNvPr>
          <p:cNvSpPr txBox="1"/>
          <p:nvPr/>
        </p:nvSpPr>
        <p:spPr>
          <a:xfrm>
            <a:off x="-1" y="1834605"/>
            <a:ext cx="12191999" cy="556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3200" dirty="0"/>
              <a:t>你们祈求，就给你们。寻找，就寻见。叩门，就给你们开门</a:t>
            </a:r>
            <a:r>
              <a:rPr lang="zh-CN" altLang="en-US" sz="2800" dirty="0"/>
              <a:t>。</a:t>
            </a:r>
            <a:r>
              <a:rPr lang="en-US" altLang="zh-CN" sz="1600" dirty="0"/>
              <a:t>『</a:t>
            </a:r>
            <a:r>
              <a:rPr lang="zh-CN" altLang="en-US" sz="1600" dirty="0"/>
              <a:t>太</a:t>
            </a:r>
            <a:r>
              <a:rPr lang="en-US" sz="1600" dirty="0"/>
              <a:t>7:7</a:t>
            </a:r>
            <a:r>
              <a:rPr lang="en-US" altLang="zh-CN" sz="1600" dirty="0"/>
              <a:t>』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A7B69-BF5D-4245-AED9-4BE7C1E70132}"/>
              </a:ext>
            </a:extLst>
          </p:cNvPr>
          <p:cNvSpPr txBox="1"/>
          <p:nvPr/>
        </p:nvSpPr>
        <p:spPr>
          <a:xfrm>
            <a:off x="-4" y="3576171"/>
            <a:ext cx="12192001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dirty="0">
                <a:latin typeface="Calibri" panose="020F0502020204030204" pitchFamily="34" charset="0"/>
              </a:rPr>
              <a:t>只要尽心尽意寻求神，神就被寻见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3230F-7E6D-4F6B-B27F-76920AB6A377}"/>
              </a:ext>
            </a:extLst>
          </p:cNvPr>
          <p:cNvSpPr txBox="1"/>
          <p:nvPr/>
        </p:nvSpPr>
        <p:spPr>
          <a:xfrm>
            <a:off x="-4" y="2705388"/>
            <a:ext cx="12192001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</a:rPr>
              <a:t>即便离弃过、</a:t>
            </a:r>
            <a:r>
              <a:rPr lang="zh-CN" altLang="en-US" sz="3200" dirty="0">
                <a:effectLst/>
                <a:latin typeface="KaiTi" panose="02010609060101010101" pitchFamily="49" charset="-122"/>
              </a:rPr>
              <a:t>远离过，神仍喜悦人寻找归回</a:t>
            </a:r>
            <a:endParaRPr lang="en-US" sz="3200" dirty="0">
              <a:effectLst/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0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C8DF5-11C7-49C5-AF69-C4E02F685AFD}"/>
              </a:ext>
            </a:extLst>
          </p:cNvPr>
          <p:cNvSpPr txBox="1"/>
          <p:nvPr/>
        </p:nvSpPr>
        <p:spPr>
          <a:xfrm>
            <a:off x="-1" y="0"/>
            <a:ext cx="12192001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2900</a:t>
            </a:r>
            <a:r>
              <a:rPr lang="zh-CN" altLang="en-US" dirty="0"/>
              <a:t>年前先知的劝诫仍旧对我们说话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6F2B0-A009-4DCF-8AC7-3E6392ABC948}"/>
              </a:ext>
            </a:extLst>
          </p:cNvPr>
          <p:cNvSpPr txBox="1"/>
          <p:nvPr/>
        </p:nvSpPr>
        <p:spPr>
          <a:xfrm>
            <a:off x="-2" y="963822"/>
            <a:ext cx="12192001" cy="5568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3200" dirty="0"/>
              <a:t>你们若寻求他，就必寻见。你们若离弃他，他必离弃你们。</a:t>
            </a:r>
            <a:r>
              <a:rPr lang="en-US" altLang="zh-CN" sz="1400" dirty="0"/>
              <a:t>『</a:t>
            </a:r>
            <a:r>
              <a:rPr lang="zh-CN" altLang="en-US" sz="1400" dirty="0"/>
              <a:t>代下</a:t>
            </a:r>
            <a:r>
              <a:rPr lang="en-US" altLang="zh-CN" sz="1400" dirty="0"/>
              <a:t>15:2b』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22326-286D-4A52-8063-8FD77441E63A}"/>
              </a:ext>
            </a:extLst>
          </p:cNvPr>
          <p:cNvSpPr txBox="1"/>
          <p:nvPr/>
        </p:nvSpPr>
        <p:spPr>
          <a:xfrm>
            <a:off x="-1" y="1834605"/>
            <a:ext cx="12191999" cy="556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3200" dirty="0"/>
              <a:t>你们祈求，就给你们。寻找，就寻见。叩门，就给你们开门</a:t>
            </a:r>
            <a:r>
              <a:rPr lang="zh-CN" altLang="en-US" sz="2800" dirty="0"/>
              <a:t>。</a:t>
            </a:r>
            <a:r>
              <a:rPr lang="en-US" altLang="zh-CN" sz="1600" dirty="0"/>
              <a:t>『</a:t>
            </a:r>
            <a:r>
              <a:rPr lang="zh-CN" altLang="en-US" sz="1600" dirty="0"/>
              <a:t>太</a:t>
            </a:r>
            <a:r>
              <a:rPr lang="en-US" sz="1600" dirty="0"/>
              <a:t>7:7</a:t>
            </a:r>
            <a:r>
              <a:rPr lang="en-US" altLang="zh-CN" sz="1600" dirty="0"/>
              <a:t>』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569CF-342C-4844-B5C3-11D6937980BF}"/>
              </a:ext>
            </a:extLst>
          </p:cNvPr>
          <p:cNvSpPr txBox="1"/>
          <p:nvPr/>
        </p:nvSpPr>
        <p:spPr>
          <a:xfrm>
            <a:off x="-3" y="2781092"/>
            <a:ext cx="12192001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我来了，是要叫羊得</a:t>
            </a:r>
            <a:r>
              <a:rPr lang="zh-CN" sz="3200" b="1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生命</a:t>
            </a:r>
            <a:r>
              <a:rPr 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，并且得的</a:t>
            </a:r>
            <a:r>
              <a:rPr lang="zh-CN" sz="3200" b="1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更丰盛</a:t>
            </a:r>
            <a:r>
              <a:rPr 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sz="18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『约</a:t>
            </a:r>
            <a:r>
              <a:rPr lang="en-US" sz="18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10:10b</a:t>
            </a:r>
            <a:r>
              <a:rPr lang="zh-CN" sz="18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』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C76F0-391A-484D-9D61-2AB361A7D795}"/>
              </a:ext>
            </a:extLst>
          </p:cNvPr>
          <p:cNvSpPr txBox="1"/>
          <p:nvPr/>
        </p:nvSpPr>
        <p:spPr>
          <a:xfrm>
            <a:off x="-3" y="4499572"/>
            <a:ext cx="12192001" cy="587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什么是尽心尽意的寻求？</a:t>
            </a:r>
            <a:endParaRPr lang="en-US" altLang="zh-CN" sz="3200" dirty="0"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F0239-56E5-4A40-BD0E-9826402C1803}"/>
              </a:ext>
            </a:extLst>
          </p:cNvPr>
          <p:cNvSpPr txBox="1"/>
          <p:nvPr/>
        </p:nvSpPr>
        <p:spPr>
          <a:xfrm>
            <a:off x="-3" y="3624751"/>
            <a:ext cx="12192001" cy="587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只有寻求的</a:t>
            </a:r>
            <a:r>
              <a:rPr 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生命</a:t>
            </a:r>
            <a:r>
              <a:rPr lang="zh-CN" altLang="en-US" sz="3200" dirty="0">
                <a:latin typeface="Calibri" panose="020F0502020204030204" pitchFamily="34" charset="0"/>
              </a:rPr>
              <a:t>才是</a:t>
            </a:r>
            <a:r>
              <a:rPr 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丰盛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的生命。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C6AD8-CDED-44AE-B6A2-1CCE35216644}"/>
              </a:ext>
            </a:extLst>
          </p:cNvPr>
          <p:cNvSpPr txBox="1"/>
          <p:nvPr/>
        </p:nvSpPr>
        <p:spPr>
          <a:xfrm>
            <a:off x="-4" y="5374393"/>
            <a:ext cx="12192001" cy="587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清除偶像 </a:t>
            </a:r>
            <a:r>
              <a:rPr lang="en-US" altLang="zh-CN" sz="3200" dirty="0"/>
              <a:t>• </a:t>
            </a:r>
            <a:r>
              <a:rPr lang="zh-CN" altLang="en-US" sz="3200" dirty="0"/>
              <a:t>重修祭坛 </a:t>
            </a:r>
            <a:r>
              <a:rPr lang="en-US" altLang="zh-CN" sz="3200" dirty="0"/>
              <a:t>• </a:t>
            </a:r>
            <a:r>
              <a:rPr lang="zh-CN" altLang="en-US" sz="3200" dirty="0"/>
              <a:t>与神立约</a:t>
            </a:r>
            <a:endParaRPr lang="en-US" altLang="zh-CN" sz="3200" dirty="0">
              <a:effectLst/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BDA07-BA2A-4FBB-8110-83E065C91CA8}"/>
              </a:ext>
            </a:extLst>
          </p:cNvPr>
          <p:cNvSpPr/>
          <p:nvPr/>
        </p:nvSpPr>
        <p:spPr>
          <a:xfrm>
            <a:off x="596283" y="515895"/>
            <a:ext cx="10999433" cy="598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亚撒听见这话和俄德儿子先知亚撒利雅的预言，就壮起胆来，在犹大，便雅悯全地，并以法莲山地所夺的各城，将可憎之物尽都除掉，又在耶和华殿的廊前重新修筑耶和华的坛。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又招聚犹大，便雅悯的众人，并他们中间寄居的以法莲人，玛拿西人，西缅人。有许多以色列人归降亚撒，因见耶和华他的神与他同在。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亚撒十五年三月，他们都聚集在耶路撒冷。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当日他们从所取的掳物中，将牛七百只，羊七千只献给耶和华。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他们就立约，要尽心尽性地寻求耶和华他们列祖的神。</a:t>
            </a:r>
            <a:endParaRPr lang="en-US" sz="3600" dirty="0">
              <a:latin typeface="Constantia" panose="020306020503060303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0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BDA07-BA2A-4FBB-8110-83E065C91CA8}"/>
              </a:ext>
            </a:extLst>
          </p:cNvPr>
          <p:cNvSpPr/>
          <p:nvPr/>
        </p:nvSpPr>
        <p:spPr>
          <a:xfrm>
            <a:off x="596283" y="515895"/>
            <a:ext cx="10999433" cy="668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凡不寻求耶和华以色列神的，无论大小，男女，必被治死。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他们就大声欢呼，吹号吹角，向耶和华起誓。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犹大众人为所起的誓欢喜。因他们是尽心起誓，尽意寻求耶和华，耶和华就被他们寻见，且赐他们四境平安。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亚撒王贬了他祖母玛迦太后的位，因她造了可憎的偶像亚舍拉。亚撒砍下她的偶像，捣得粉碎，烧在汲沦溪边。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只是丘坛还没有从以色列中废去，然而亚撒的心一生诚实。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亚撒将他父所分别为圣，与自己所分别为圣的金银和器皿都奉到神的殿里。</a:t>
            </a:r>
            <a:r>
              <a:rPr 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</a:t>
            </a:r>
            <a:r>
              <a:rPr lang="zh-CN" altLang="en-US" sz="3600" dirty="0"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从这时直到亚撒三十五年，都没有争战的事。</a:t>
            </a:r>
            <a:endParaRPr lang="en-US" sz="3600" dirty="0">
              <a:latin typeface="Constantia" panose="020306020503060303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Constantia" panose="020306020503060303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42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6…</a:t>
            </a:r>
            <a:r>
              <a:rPr lang="zh-CN" altLang="en-US" b="1" u="sng" dirty="0"/>
              <a:t>大卫</a:t>
            </a:r>
            <a:r>
              <a:rPr lang="zh-CN" altLang="en-US" dirty="0"/>
              <a:t>从乌利亚的妻子生</a:t>
            </a:r>
            <a:r>
              <a:rPr lang="zh-CN" altLang="en-US" b="1" u="sng" dirty="0"/>
              <a:t>所罗门</a:t>
            </a:r>
            <a:r>
              <a:rPr lang="zh-CN" altLang="en-US" dirty="0"/>
              <a:t>。</a:t>
            </a:r>
            <a:r>
              <a:rPr lang="en-US" dirty="0"/>
              <a:t>7</a:t>
            </a:r>
            <a:r>
              <a:rPr lang="zh-CN" altLang="en-US" dirty="0"/>
              <a:t>所罗门生</a:t>
            </a:r>
            <a:r>
              <a:rPr lang="zh-CN" altLang="en-US" b="1" u="sng" dirty="0"/>
              <a:t>罗波安</a:t>
            </a:r>
            <a:r>
              <a:rPr lang="zh-CN" altLang="en-US" dirty="0"/>
              <a:t>。罗波安生</a:t>
            </a:r>
            <a:r>
              <a:rPr lang="zh-CN" altLang="en-US" b="1" u="sng" dirty="0"/>
              <a:t>亚比雅</a:t>
            </a:r>
            <a:r>
              <a:rPr lang="zh-CN" altLang="en-US" dirty="0"/>
              <a:t>。亚比雅生</a:t>
            </a:r>
            <a:r>
              <a:rPr lang="zh-CN" altLang="en-US" b="1" u="sng" dirty="0"/>
              <a:t>亚撒</a:t>
            </a:r>
            <a:r>
              <a:rPr lang="zh-CN" altLang="en-US" dirty="0"/>
              <a:t>。</a:t>
            </a:r>
            <a:r>
              <a:rPr lang="en-US" altLang="zh-CN" sz="2800" dirty="0"/>
              <a:t>『</a:t>
            </a:r>
            <a:r>
              <a:rPr lang="zh-CN" altLang="en-US" sz="2800" dirty="0"/>
              <a:t>太</a:t>
            </a:r>
            <a:r>
              <a:rPr lang="en-US" sz="2800" dirty="0"/>
              <a:t>1</a:t>
            </a:r>
            <a:r>
              <a:rPr lang="zh-CN" altLang="en-US" sz="2800" dirty="0"/>
              <a:t>：</a:t>
            </a:r>
            <a:r>
              <a:rPr lang="en-US" sz="2800" dirty="0"/>
              <a:t>6-7</a:t>
            </a:r>
            <a:r>
              <a:rPr lang="en-US" altLang="zh-CN" sz="2800" dirty="0"/>
              <a:t>』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17404-6119-4B4F-A72E-B7ED9B11CA28}"/>
              </a:ext>
            </a:extLst>
          </p:cNvPr>
          <p:cNvSpPr txBox="1"/>
          <p:nvPr/>
        </p:nvSpPr>
        <p:spPr>
          <a:xfrm>
            <a:off x="-2" y="1573556"/>
            <a:ext cx="121920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弥赛亚家谱里的一个王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837F-3CAF-453E-B155-BCC8239F7E6F}"/>
              </a:ext>
            </a:extLst>
          </p:cNvPr>
          <p:cNvSpPr txBox="1"/>
          <p:nvPr/>
        </p:nvSpPr>
        <p:spPr>
          <a:xfrm>
            <a:off x="0" y="2549642"/>
            <a:ext cx="121920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>
                <a:solidFill>
                  <a:srgbClr val="00B050"/>
                </a:solidFill>
              </a:rPr>
              <a:t>大卫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所罗</a:t>
            </a:r>
            <a:r>
              <a:rPr lang="zh-CN" altLang="en-US" dirty="0">
                <a:solidFill>
                  <a:schemeClr val="accent2"/>
                </a:solidFill>
                <a:sym typeface="Wingdings" panose="05000000000000000000" pitchFamily="2" charset="2"/>
              </a:rPr>
              <a:t>门</a:t>
            </a:r>
            <a:r>
              <a:rPr lang="zh-CN" altLang="en-US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CN" altLang="en-US" dirty="0">
                <a:solidFill>
                  <a:schemeClr val="accent2"/>
                </a:solidFill>
                <a:sym typeface="Wingdings" panose="05000000000000000000" pitchFamily="2" charset="2"/>
              </a:rPr>
              <a:t>罗波安</a:t>
            </a:r>
            <a:r>
              <a:rPr lang="zh-CN" altLang="en-US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olidFill>
                  <a:schemeClr val="accent2"/>
                </a:solidFill>
                <a:sym typeface="Wingdings" panose="05000000000000000000" pitchFamily="2" charset="2"/>
              </a:rPr>
              <a:t>亚比雅</a:t>
            </a:r>
            <a:r>
              <a:rPr lang="en-US" altLang="zh-CN" sz="1600" dirty="0">
                <a:solidFill>
                  <a:schemeClr val="accent2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1600" dirty="0">
                <a:solidFill>
                  <a:schemeClr val="accent2"/>
                </a:solidFill>
                <a:sym typeface="Wingdings" panose="05000000000000000000" pitchFamily="2" charset="2"/>
              </a:rPr>
              <a:t>央</a:t>
            </a:r>
            <a:r>
              <a:rPr lang="en-US" altLang="zh-CN" sz="1600" dirty="0">
                <a:solidFill>
                  <a:schemeClr val="accent2"/>
                </a:solidFill>
                <a:sym typeface="Wingdings" panose="05000000000000000000" pitchFamily="2" charset="2"/>
              </a:rPr>
              <a:t>)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亚</a:t>
            </a:r>
            <a:r>
              <a:rPr lang="zh-CN" altLang="en-US" dirty="0">
                <a:solidFill>
                  <a:schemeClr val="accent4"/>
                </a:solidFill>
                <a:sym typeface="Wingdings" panose="05000000000000000000" pitchFamily="2" charset="2"/>
              </a:rPr>
              <a:t>撒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94868-3A78-4DD0-82A4-74654BCCD437}"/>
              </a:ext>
            </a:extLst>
          </p:cNvPr>
          <p:cNvSpPr txBox="1"/>
          <p:nvPr/>
        </p:nvSpPr>
        <p:spPr>
          <a:xfrm>
            <a:off x="-3" y="3525728"/>
            <a:ext cx="12192001" cy="1114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sz="3200" dirty="0">
                <a:effectLst/>
                <a:latin typeface="KaiTi" panose="02010609060101010101" pitchFamily="49" charset="-122"/>
              </a:rPr>
              <a:t>犹大人</a:t>
            </a:r>
            <a:r>
              <a:rPr lang="zh-CN" sz="3200" b="1" dirty="0">
                <a:effectLst/>
                <a:latin typeface="KaiTi" panose="02010609060101010101" pitchFamily="49" charset="-122"/>
              </a:rPr>
              <a:t>行耶和华眼中看为恶的事</a:t>
            </a:r>
            <a:r>
              <a:rPr lang="zh-CN" sz="3200" dirty="0">
                <a:effectLst/>
                <a:latin typeface="KaiTi" panose="02010609060101010101" pitchFamily="49" charset="-122"/>
              </a:rPr>
              <a:t>，犯罪触动他的愤恨，比他们列祖更甚。</a:t>
            </a:r>
            <a:r>
              <a:rPr lang="en-US" altLang="zh-CN" sz="3200" dirty="0">
                <a:effectLst/>
                <a:latin typeface="KaiTi" panose="02010609060101010101" pitchFamily="49" charset="-122"/>
              </a:rPr>
              <a:t>…</a:t>
            </a:r>
            <a:r>
              <a:rPr lang="zh-CN" sz="2000" dirty="0">
                <a:effectLst/>
                <a:latin typeface="KaiTi" panose="02010609060101010101" pitchFamily="49" charset="-122"/>
              </a:rPr>
              <a:t>『王上</a:t>
            </a:r>
            <a:r>
              <a:rPr lang="en-US" sz="2000" dirty="0">
                <a:effectLst/>
                <a:latin typeface="KaiTi" panose="02010609060101010101" pitchFamily="49" charset="-122"/>
              </a:rPr>
              <a:t>14</a:t>
            </a:r>
            <a:r>
              <a:rPr lang="zh-CN" sz="2000" dirty="0">
                <a:effectLst/>
                <a:latin typeface="KaiTi" panose="02010609060101010101" pitchFamily="49" charset="-122"/>
              </a:rPr>
              <a:t>：</a:t>
            </a:r>
            <a:r>
              <a:rPr lang="en-US" sz="2000" dirty="0">
                <a:effectLst/>
                <a:latin typeface="KaiTi" panose="02010609060101010101" pitchFamily="49" charset="-122"/>
              </a:rPr>
              <a:t>22-24</a:t>
            </a:r>
            <a:r>
              <a:rPr lang="zh-CN" sz="2000" dirty="0">
                <a:effectLst/>
                <a:latin typeface="KaiTi" panose="02010609060101010101" pitchFamily="49" charset="-122"/>
              </a:rPr>
              <a:t>』</a:t>
            </a:r>
            <a:endParaRPr lang="en-US" sz="3200" dirty="0">
              <a:solidFill>
                <a:schemeClr val="accent4"/>
              </a:solidFill>
              <a:latin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EDD9B-FE8A-4C49-A0CC-C91D498B842A}"/>
              </a:ext>
            </a:extLst>
          </p:cNvPr>
          <p:cNvSpPr txBox="1"/>
          <p:nvPr/>
        </p:nvSpPr>
        <p:spPr>
          <a:xfrm>
            <a:off x="2" y="4957900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亚比央</a:t>
            </a:r>
            <a:r>
              <a:rPr lang="zh-CN" sz="32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行他父亲在他以前所行的一切恶</a:t>
            </a:r>
            <a:r>
              <a:rPr 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sz="20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『王上</a:t>
            </a:r>
            <a:r>
              <a:rPr lang="en-US" sz="20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sz="20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sz="20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sz="20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7DDA7-FEC1-40A6-AE45-439A4C08D920}"/>
              </a:ext>
            </a:extLst>
          </p:cNvPr>
          <p:cNvSpPr txBox="1"/>
          <p:nvPr/>
        </p:nvSpPr>
        <p:spPr>
          <a:xfrm>
            <a:off x="-3" y="5859925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家庭背景 </a:t>
            </a:r>
            <a:r>
              <a:rPr lang="en-US" altLang="zh-CN" sz="3200" dirty="0">
                <a:latin typeface="Constantia" panose="02030602050306030303" pitchFamily="18" charset="0"/>
              </a:rPr>
              <a:t>•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国家状况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1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42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</a:t>
            </a:r>
            <a:r>
              <a:rPr lang="zh-CN" altLang="en-US" b="1" dirty="0"/>
              <a:t>神的灵感动</a:t>
            </a:r>
            <a:r>
              <a:rPr lang="zh-CN" altLang="en-US" dirty="0"/>
              <a:t>俄德的儿子</a:t>
            </a:r>
            <a:r>
              <a:rPr lang="zh-CN" altLang="en-US" b="1" dirty="0"/>
              <a:t>亚撒利雅</a:t>
            </a:r>
            <a:r>
              <a:rPr lang="zh-CN" altLang="en-US" dirty="0"/>
              <a:t>。</a:t>
            </a:r>
            <a:r>
              <a:rPr lang="en-US" dirty="0"/>
              <a:t>2</a:t>
            </a:r>
            <a:r>
              <a:rPr lang="zh-CN" altLang="en-US" dirty="0"/>
              <a:t>他出来迎接亚撒，对他说，亚撒和犹大，便雅悯众人哪，要听我说，</a:t>
            </a:r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17404-6119-4B4F-A72E-B7ED9B11CA28}"/>
              </a:ext>
            </a:extLst>
          </p:cNvPr>
          <p:cNvSpPr txBox="1"/>
          <p:nvPr/>
        </p:nvSpPr>
        <p:spPr>
          <a:xfrm>
            <a:off x="-2" y="1573556"/>
            <a:ext cx="121920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>
                <a:latin typeface="KaiTi" panose="02010609060101010101" pitchFamily="49" charset="-122"/>
              </a:rPr>
              <a:t>亚撒利亚 </a:t>
            </a:r>
            <a:r>
              <a:rPr lang="en-US" altLang="zh-CN" dirty="0"/>
              <a:t>•</a:t>
            </a:r>
            <a:r>
              <a:rPr lang="en-US" altLang="zh-CN" dirty="0">
                <a:latin typeface="KaiTi" panose="02010609060101010101" pitchFamily="49" charset="-122"/>
              </a:rPr>
              <a:t> </a:t>
            </a:r>
            <a:r>
              <a:rPr lang="zh-CN" altLang="en-US" dirty="0">
                <a:latin typeface="KaiTi" panose="02010609060101010101" pitchFamily="49" charset="-122"/>
              </a:rPr>
              <a:t>先知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837F-3CAF-453E-B155-BCC8239F7E6F}"/>
              </a:ext>
            </a:extLst>
          </p:cNvPr>
          <p:cNvSpPr txBox="1"/>
          <p:nvPr/>
        </p:nvSpPr>
        <p:spPr>
          <a:xfrm>
            <a:off x="0" y="2570796"/>
            <a:ext cx="121920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dirty="0">
                <a:solidFill>
                  <a:srgbClr val="404040"/>
                </a:solidFill>
                <a:latin typeface="KaiTi" panose="02010609060101010101" pitchFamily="49" charset="-122"/>
              </a:rPr>
              <a:t>…</a:t>
            </a:r>
            <a:r>
              <a:rPr lang="zh-CN" altLang="en-US" b="1" dirty="0">
                <a:solidFill>
                  <a:srgbClr val="404040"/>
                </a:solidFill>
                <a:latin typeface="KaiTi" panose="02010609060101010101" pitchFamily="49" charset="-122"/>
              </a:rPr>
              <a:t>神的灵感动</a:t>
            </a:r>
            <a:r>
              <a:rPr lang="en-US" altLang="zh-CN" dirty="0">
                <a:solidFill>
                  <a:srgbClr val="404040"/>
                </a:solidFill>
                <a:latin typeface="KaiTi" panose="02010609060101010101" pitchFamily="49" charset="-122"/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94868-3A78-4DD0-82A4-74654BCCD437}"/>
              </a:ext>
            </a:extLst>
          </p:cNvPr>
          <p:cNvSpPr txBox="1"/>
          <p:nvPr/>
        </p:nvSpPr>
        <p:spPr>
          <a:xfrm>
            <a:off x="-3" y="3568036"/>
            <a:ext cx="12192001" cy="1661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3200" dirty="0"/>
              <a:t>我差遣你到谁那里去，你都要去。</a:t>
            </a:r>
            <a:endParaRPr lang="en-US" altLang="zh-CN" sz="3200" dirty="0"/>
          </a:p>
          <a:p>
            <a:pPr algn="ctr"/>
            <a:r>
              <a:rPr lang="zh-CN" altLang="en-US" sz="3200" dirty="0"/>
              <a:t>我吩咐你说什么话，你都要说。</a:t>
            </a:r>
            <a:endParaRPr lang="en-US" altLang="zh-CN" sz="3200" dirty="0"/>
          </a:p>
          <a:p>
            <a:pPr algn="ctr"/>
            <a:r>
              <a:rPr lang="en-US" altLang="zh-CN" sz="2000" dirty="0"/>
              <a:t>『</a:t>
            </a:r>
            <a:r>
              <a:rPr lang="zh-CN" altLang="en-US" sz="2000" dirty="0"/>
              <a:t>耶</a:t>
            </a:r>
            <a:r>
              <a:rPr lang="en-US" sz="2000" dirty="0"/>
              <a:t>1</a:t>
            </a:r>
            <a:r>
              <a:rPr lang="zh-CN" altLang="en-US" sz="2000" dirty="0"/>
              <a:t>：</a:t>
            </a:r>
            <a:r>
              <a:rPr lang="en-US" sz="2000" dirty="0"/>
              <a:t>7b</a:t>
            </a:r>
            <a:r>
              <a:rPr lang="en-US" altLang="zh-CN" sz="2000" dirty="0"/>
              <a:t>』</a:t>
            </a:r>
            <a:endParaRPr lang="en-US" sz="3200" dirty="0">
              <a:solidFill>
                <a:schemeClr val="accent4"/>
              </a:solidFill>
              <a:latin typeface="KaiT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7DDA7-FEC1-40A6-AE45-439A4C08D920}"/>
              </a:ext>
            </a:extLst>
          </p:cNvPr>
          <p:cNvSpPr txBox="1"/>
          <p:nvPr/>
        </p:nvSpPr>
        <p:spPr>
          <a:xfrm>
            <a:off x="2" y="5567538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列王纪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历代志：君王 </a:t>
            </a:r>
            <a:r>
              <a:rPr lang="en-US" altLang="zh-CN" sz="3200" dirty="0">
                <a:latin typeface="Constantia" panose="02030602050306030303" pitchFamily="18" charset="0"/>
              </a:rPr>
              <a:t>•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先知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8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076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</a:t>
            </a:r>
            <a:r>
              <a:rPr lang="zh-CN" altLang="en-US" dirty="0"/>
              <a:t>神的灵感动俄德的儿子亚撒利雅。</a:t>
            </a:r>
            <a:r>
              <a:rPr lang="en-US" dirty="0"/>
              <a:t>2</a:t>
            </a:r>
            <a:r>
              <a:rPr lang="zh-CN" altLang="en-US" dirty="0"/>
              <a:t>他出来迎接亚撒，</a:t>
            </a:r>
            <a:r>
              <a:rPr lang="zh-CN" altLang="en-US" b="1" dirty="0"/>
              <a:t>对他说</a:t>
            </a:r>
            <a:r>
              <a:rPr lang="zh-CN" altLang="en-US" dirty="0"/>
              <a:t>，亚撒和犹大，便雅悯众人哪，要听我说，</a:t>
            </a:r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17404-6119-4B4F-A72E-B7ED9B11CA28}"/>
              </a:ext>
            </a:extLst>
          </p:cNvPr>
          <p:cNvSpPr txBox="1"/>
          <p:nvPr/>
        </p:nvSpPr>
        <p:spPr>
          <a:xfrm>
            <a:off x="-2" y="1379854"/>
            <a:ext cx="121920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dirty="0">
                <a:latin typeface="KaiTi" panose="02010609060101010101" pitchFamily="49" charset="-122"/>
              </a:rPr>
              <a:t>“</a:t>
            </a:r>
            <a:r>
              <a:rPr lang="zh-CN" altLang="en-US" dirty="0">
                <a:latin typeface="KaiTi" panose="02010609060101010101" pitchFamily="49" charset="-122"/>
              </a:rPr>
              <a:t>对他说</a:t>
            </a:r>
            <a:r>
              <a:rPr lang="en-US" altLang="zh-CN" dirty="0">
                <a:latin typeface="KaiTi" panose="02010609060101010101" pitchFamily="49" charset="-122"/>
              </a:rPr>
              <a:t>”</a:t>
            </a:r>
            <a:r>
              <a:rPr lang="zh-CN" altLang="en-US" dirty="0">
                <a:latin typeface="KaiTi" panose="02010609060101010101" pitchFamily="49" charset="-122"/>
              </a:rPr>
              <a:t>的时机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837F-3CAF-453E-B155-BCC8239F7E6F}"/>
              </a:ext>
            </a:extLst>
          </p:cNvPr>
          <p:cNvSpPr txBox="1"/>
          <p:nvPr/>
        </p:nvSpPr>
        <p:spPr>
          <a:xfrm>
            <a:off x="-6" y="2147553"/>
            <a:ext cx="1219200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400" dirty="0"/>
              <a:t>前一章</a:t>
            </a:r>
            <a:r>
              <a:rPr lang="en-US" sz="2800" dirty="0"/>
              <a:t>14</a:t>
            </a:r>
            <a:r>
              <a:rPr lang="zh-CN" altLang="en-US" sz="2000" dirty="0"/>
              <a:t>：</a:t>
            </a:r>
            <a:r>
              <a:rPr lang="en-US" altLang="zh-CN" sz="2000" dirty="0"/>
              <a:t>9-15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94868-3A78-4DD0-82A4-74654BCCD437}"/>
              </a:ext>
            </a:extLst>
          </p:cNvPr>
          <p:cNvSpPr txBox="1"/>
          <p:nvPr/>
        </p:nvSpPr>
        <p:spPr>
          <a:xfrm>
            <a:off x="-6" y="2789320"/>
            <a:ext cx="12192001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古实百万大军入侵</a:t>
            </a:r>
            <a:endParaRPr lang="en-US" dirty="0">
              <a:latin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C1938-4E48-4BA1-9984-28E0C14F2B93}"/>
              </a:ext>
            </a:extLst>
          </p:cNvPr>
          <p:cNvSpPr txBox="1"/>
          <p:nvPr/>
        </p:nvSpPr>
        <p:spPr>
          <a:xfrm>
            <a:off x="0" y="3513032"/>
            <a:ext cx="12192001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危难中亚撒的祷告</a:t>
            </a:r>
            <a:endParaRPr lang="en-US" dirty="0">
              <a:latin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3C7CE-6469-44D4-97E4-8EB9E363EA3D}"/>
              </a:ext>
            </a:extLst>
          </p:cNvPr>
          <p:cNvSpPr txBox="1"/>
          <p:nvPr/>
        </p:nvSpPr>
        <p:spPr>
          <a:xfrm>
            <a:off x="0" y="4236744"/>
            <a:ext cx="12192001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2800" dirty="0">
                <a:latin typeface="KaiTi" panose="02010609060101010101" pitchFamily="49" charset="-122"/>
              </a:rPr>
              <a:t>…</a:t>
            </a:r>
            <a:r>
              <a:rPr lang="zh-CN" altLang="en-US" sz="2800" dirty="0"/>
              <a:t>耶和华阿，惟有你能帮助软弱的，胜过强盛的。耶和华我们的神阿，求你帮助我们。因为我们仰赖你，奉你的名来攻击这大军。</a:t>
            </a:r>
            <a:r>
              <a:rPr lang="en-US" altLang="zh-CN" sz="2800" dirty="0">
                <a:latin typeface="KaiTi" panose="02010609060101010101" pitchFamily="49" charset="-122"/>
              </a:rPr>
              <a:t>…</a:t>
            </a:r>
            <a:r>
              <a:rPr lang="en-US" altLang="zh-CN" sz="2000" dirty="0"/>
              <a:t>『</a:t>
            </a:r>
            <a:r>
              <a:rPr lang="zh-CN" altLang="en-US" sz="2000" dirty="0"/>
              <a:t>代下</a:t>
            </a:r>
            <a:r>
              <a:rPr lang="en-US" altLang="zh-CN" sz="2000" dirty="0"/>
              <a:t>14:11』</a:t>
            </a:r>
            <a:endParaRPr lang="en-US" sz="1600" dirty="0">
              <a:latin typeface="KaiTi" panose="02010609060101010101" pitchFamily="49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96E20-E0B9-4045-94F5-70FBE6685044}"/>
              </a:ext>
            </a:extLst>
          </p:cNvPr>
          <p:cNvSpPr txBox="1"/>
          <p:nvPr/>
        </p:nvSpPr>
        <p:spPr>
          <a:xfrm>
            <a:off x="0" y="5305614"/>
            <a:ext cx="12192001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凯旋而归的王：听？</a:t>
            </a:r>
            <a:endParaRPr lang="en-US" dirty="0">
              <a:latin typeface="KaiTi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3CB29-758E-44A2-8565-BD844F699DC0}"/>
              </a:ext>
            </a:extLst>
          </p:cNvPr>
          <p:cNvSpPr txBox="1"/>
          <p:nvPr/>
        </p:nvSpPr>
        <p:spPr>
          <a:xfrm>
            <a:off x="0" y="602932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sz="2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惟</a:t>
            </a:r>
            <a:r>
              <a:rPr lang="zh-CN" sz="2800" b="1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智慧人</a:t>
            </a:r>
            <a:r>
              <a:rPr lang="zh-CN" sz="28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，肯听人的劝教。</a:t>
            </a:r>
            <a:r>
              <a:rPr lang="zh-CN" sz="2000" dirty="0"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『箴</a:t>
            </a:r>
            <a:r>
              <a:rPr lang="en-US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15b</a:t>
            </a:r>
            <a:r>
              <a:rPr lang="zh-CN" sz="2000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54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076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2…</a:t>
            </a:r>
            <a:r>
              <a:rPr lang="zh-CN" altLang="en-US" dirty="0"/>
              <a:t>，你们若</a:t>
            </a:r>
            <a:r>
              <a:rPr lang="zh-CN" altLang="en-US" b="1" dirty="0"/>
              <a:t>顺从</a:t>
            </a:r>
            <a:r>
              <a:rPr lang="zh-CN" altLang="en-US" dirty="0"/>
              <a:t>耶和华，耶和华必与你们同在。</a:t>
            </a:r>
            <a:r>
              <a:rPr lang="zh-CN" altLang="en-US" b="1" dirty="0"/>
              <a:t>你们若寻求他，就必寻见。你们若离弃他，他必离弃你们。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17404-6119-4B4F-A72E-B7ED9B11CA28}"/>
              </a:ext>
            </a:extLst>
          </p:cNvPr>
          <p:cNvSpPr txBox="1"/>
          <p:nvPr/>
        </p:nvSpPr>
        <p:spPr>
          <a:xfrm>
            <a:off x="-2" y="1379854"/>
            <a:ext cx="121920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>
                <a:latin typeface="KaiTi" panose="02010609060101010101" pitchFamily="49" charset="-122"/>
              </a:rPr>
              <a:t>顺从：跟从，听从，跟随，形影不离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B7A36-27E2-4BD9-9A83-2F71A2F63980}"/>
              </a:ext>
            </a:extLst>
          </p:cNvPr>
          <p:cNvSpPr txBox="1"/>
          <p:nvPr/>
        </p:nvSpPr>
        <p:spPr>
          <a:xfrm>
            <a:off x="-3" y="2277934"/>
            <a:ext cx="1219200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800" dirty="0"/>
              <a:t>The LORD is </a:t>
            </a:r>
            <a:r>
              <a:rPr lang="en-US" sz="2800" b="1" dirty="0"/>
              <a:t>with</a:t>
            </a:r>
            <a:r>
              <a:rPr lang="en-US" sz="2800" dirty="0"/>
              <a:t> you while you are </a:t>
            </a:r>
            <a:r>
              <a:rPr lang="en-US" sz="2800" b="1" dirty="0"/>
              <a:t>with</a:t>
            </a:r>
            <a:r>
              <a:rPr lang="en-US" sz="2800" dirty="0"/>
              <a:t> Him.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98914-FAB0-494A-AC17-B81BEA0477B7}"/>
              </a:ext>
            </a:extLst>
          </p:cNvPr>
          <p:cNvSpPr txBox="1"/>
          <p:nvPr/>
        </p:nvSpPr>
        <p:spPr>
          <a:xfrm>
            <a:off x="0" y="3050082"/>
            <a:ext cx="12192001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一、</a:t>
            </a:r>
            <a:r>
              <a:rPr lang="zh-CN" altLang="en-US" b="1" dirty="0"/>
              <a:t>肯定和提醒</a:t>
            </a:r>
            <a:r>
              <a:rPr lang="zh-CN" altLang="en-US" dirty="0"/>
              <a:t>信靠神而得胜的经历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53419-931D-45E7-9B5D-E0C966408A83}"/>
              </a:ext>
            </a:extLst>
          </p:cNvPr>
          <p:cNvSpPr txBox="1"/>
          <p:nvPr/>
        </p:nvSpPr>
        <p:spPr>
          <a:xfrm>
            <a:off x="0" y="3939185"/>
            <a:ext cx="12192001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二、</a:t>
            </a:r>
            <a:r>
              <a:rPr lang="zh-CN" altLang="en-US" b="1" dirty="0"/>
              <a:t>重申</a:t>
            </a:r>
            <a:r>
              <a:rPr lang="zh-CN" altLang="en-US" dirty="0"/>
              <a:t>神的应许（</a:t>
            </a:r>
            <a:r>
              <a:rPr lang="en-US" altLang="zh-CN" dirty="0">
                <a:latin typeface="Arial Black" panose="020B0A04020102020204" pitchFamily="34" charset="0"/>
              </a:rPr>
              <a:t>+</a:t>
            </a:r>
            <a:r>
              <a:rPr lang="zh-CN" altLang="en-US" dirty="0"/>
              <a:t>）和警戒（</a:t>
            </a:r>
            <a:r>
              <a:rPr lang="en-US" altLang="zh-CN" dirty="0">
                <a:latin typeface="Arial Black" panose="020B0A04020102020204" pitchFamily="34" charset="0"/>
              </a:rPr>
              <a:t>-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25FAB-14F5-4985-ACA8-6288C75CFB01}"/>
              </a:ext>
            </a:extLst>
          </p:cNvPr>
          <p:cNvSpPr txBox="1"/>
          <p:nvPr/>
        </p:nvSpPr>
        <p:spPr>
          <a:xfrm>
            <a:off x="0" y="4828288"/>
            <a:ext cx="12192001" cy="6498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/>
              <a:t>人面对神：两个选择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/>
              <a:t>两种后果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627DD-1324-4B26-B18A-C1BEF1E8EADA}"/>
              </a:ext>
            </a:extLst>
          </p:cNvPr>
          <p:cNvSpPr txBox="1"/>
          <p:nvPr/>
        </p:nvSpPr>
        <p:spPr>
          <a:xfrm>
            <a:off x="-1" y="0"/>
            <a:ext cx="12192001" cy="12076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548640" marR="548640" algn="ctr">
              <a:spcBef>
                <a:spcPts val="1000"/>
              </a:spcBef>
            </a:pPr>
            <a:r>
              <a:rPr lang="en-US" dirty="0">
                <a:effectLst/>
              </a:rPr>
              <a:t>2</a:t>
            </a:r>
            <a:r>
              <a:rPr lang="en-US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dirty="0">
                <a:effectLst/>
                <a:latin typeface="KaiTi" panose="02010609060101010101" pitchFamily="49" charset="-122"/>
                <a:cs typeface="Times New Roman" panose="02020603050405020304" pitchFamily="18" charset="0"/>
              </a:rPr>
              <a:t>，你们若顺从耶和华，耶和华必与你们同在。</a:t>
            </a:r>
            <a:r>
              <a:rPr lang="zh-CN" b="1" dirty="0">
                <a:effectLst/>
                <a:latin typeface="KaiTi" panose="02010609060101010101" pitchFamily="49" charset="-122"/>
              </a:rPr>
              <a:t>你们若寻求他，就必寻见。你们若离弃他，他必离弃你们。</a:t>
            </a:r>
            <a:endParaRPr lang="en-US" sz="6000" b="1" i="1" dirty="0">
              <a:solidFill>
                <a:srgbClr val="404040"/>
              </a:solidFill>
              <a:latin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C6CAD-AB2B-41B3-B3A9-22EFEEBFE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8592" r="8638" b="-73"/>
          <a:stretch/>
        </p:blipFill>
        <p:spPr>
          <a:xfrm>
            <a:off x="-1" y="1203859"/>
            <a:ext cx="5534025" cy="56541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6B740D-7F91-49A6-A1F7-3C415C7EF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30" r="27471"/>
          <a:stretch/>
        </p:blipFill>
        <p:spPr>
          <a:xfrm>
            <a:off x="6657975" y="1203859"/>
            <a:ext cx="5534025" cy="5650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17404-6119-4B4F-A72E-B7ED9B11CA28}"/>
              </a:ext>
            </a:extLst>
          </p:cNvPr>
          <p:cNvSpPr txBox="1"/>
          <p:nvPr/>
        </p:nvSpPr>
        <p:spPr>
          <a:xfrm>
            <a:off x="-4929" y="4213854"/>
            <a:ext cx="553402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>
                <a:solidFill>
                  <a:schemeClr val="bg1"/>
                </a:solidFill>
              </a:rPr>
              <a:t>得地前的嘱咐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ADC8B-94D8-48FF-ABA2-8B15D8136C2C}"/>
              </a:ext>
            </a:extLst>
          </p:cNvPr>
          <p:cNvSpPr txBox="1"/>
          <p:nvPr/>
        </p:nvSpPr>
        <p:spPr>
          <a:xfrm>
            <a:off x="1" y="5116929"/>
            <a:ext cx="5534024" cy="9869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你尽心尽性寻求他的时候，就必寻见。</a:t>
            </a:r>
            <a:r>
              <a:rPr lang="en-US" altLang="zh-CN" sz="2400" dirty="0">
                <a:solidFill>
                  <a:schemeClr val="bg1"/>
                </a:solidFill>
              </a:rPr>
              <a:t>『</a:t>
            </a:r>
            <a:r>
              <a:rPr lang="zh-CN" altLang="en-US" sz="2400" dirty="0">
                <a:solidFill>
                  <a:schemeClr val="bg1"/>
                </a:solidFill>
              </a:rPr>
              <a:t>申</a:t>
            </a: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  <a:r>
              <a:rPr lang="en-US" sz="2400" dirty="0">
                <a:solidFill>
                  <a:schemeClr val="bg1"/>
                </a:solidFill>
              </a:rPr>
              <a:t>29</a:t>
            </a:r>
            <a:r>
              <a:rPr lang="en-US" altLang="zh-CN" sz="2400" dirty="0">
                <a:solidFill>
                  <a:schemeClr val="bg1"/>
                </a:solidFill>
              </a:rPr>
              <a:t>b』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9D5C4-B85F-41B6-8274-59BF169CF14D}"/>
              </a:ext>
            </a:extLst>
          </p:cNvPr>
          <p:cNvSpPr txBox="1"/>
          <p:nvPr/>
        </p:nvSpPr>
        <p:spPr>
          <a:xfrm>
            <a:off x="6657972" y="4224590"/>
            <a:ext cx="552581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u="sng" dirty="0">
                <a:solidFill>
                  <a:schemeClr val="bg1"/>
                </a:solidFill>
              </a:rPr>
              <a:t>被掳前的应许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BD0A8-6D54-4872-BADD-C6D7BCEA750E}"/>
              </a:ext>
            </a:extLst>
          </p:cNvPr>
          <p:cNvSpPr txBox="1"/>
          <p:nvPr/>
        </p:nvSpPr>
        <p:spPr>
          <a:xfrm>
            <a:off x="6657974" y="5116929"/>
            <a:ext cx="5534025" cy="9766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>
                <a:effectLst/>
                <a:latin typeface="Constantia" panose="02030602050306030303" pitchFamily="18" charset="0"/>
                <a:ea typeface="KaiT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你们寻求我，</a:t>
            </a:r>
            <a:r>
              <a:rPr lang="zh-CN" altLang="en-US" sz="2800" b="1" dirty="0">
                <a:solidFill>
                  <a:schemeClr val="bg1"/>
                </a:solidFill>
              </a:rPr>
              <a:t>若专心寻求我，就必寻见。</a:t>
            </a:r>
            <a:r>
              <a:rPr lang="en-US" altLang="zh-CN" sz="2400" dirty="0">
                <a:solidFill>
                  <a:schemeClr val="bg1"/>
                </a:solidFill>
              </a:rPr>
              <a:t>『</a:t>
            </a:r>
            <a:r>
              <a:rPr lang="zh-CN" altLang="en-US" sz="2400" dirty="0">
                <a:solidFill>
                  <a:schemeClr val="bg1"/>
                </a:solidFill>
              </a:rPr>
              <a:t>耶</a:t>
            </a:r>
            <a:r>
              <a:rPr lang="en-US" sz="2400" dirty="0">
                <a:solidFill>
                  <a:schemeClr val="bg1"/>
                </a:solidFill>
              </a:rPr>
              <a:t>29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  <a:r>
              <a:rPr lang="en-US" sz="2400" dirty="0">
                <a:solidFill>
                  <a:schemeClr val="bg1"/>
                </a:solidFill>
              </a:rPr>
              <a:t>13</a:t>
            </a:r>
            <a:r>
              <a:rPr lang="en-US" altLang="zh-CN" sz="2400" dirty="0">
                <a:solidFill>
                  <a:schemeClr val="bg1"/>
                </a:solidFill>
              </a:rPr>
              <a:t>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4DDE4-B0B4-4ECA-844C-C1A0C92B4DDB}"/>
              </a:ext>
            </a:extLst>
          </p:cNvPr>
          <p:cNvSpPr txBox="1"/>
          <p:nvPr/>
        </p:nvSpPr>
        <p:spPr>
          <a:xfrm>
            <a:off x="5530742" y="1556653"/>
            <a:ext cx="11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sz="1600" dirty="0">
                <a:latin typeface="Constantia" panose="02030602050306030303" pitchFamily="18" charset="0"/>
              </a:rPr>
              <a:t>1400BC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79CDC-D829-42AC-B3A4-9282DFB9CCCD}"/>
              </a:ext>
            </a:extLst>
          </p:cNvPr>
          <p:cNvSpPr txBox="1"/>
          <p:nvPr/>
        </p:nvSpPr>
        <p:spPr>
          <a:xfrm>
            <a:off x="5530742" y="6091476"/>
            <a:ext cx="11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>
                <a:latin typeface="Constantia" panose="02030602050306030303" pitchFamily="18" charset="0"/>
              </a:rPr>
              <a:t>580BC</a:t>
            </a:r>
            <a:r>
              <a:rPr lang="en-US" dirty="0">
                <a:latin typeface="Constantia" panose="02030602050306030303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BCEA5-BCB5-41E1-802E-7B50617F1382}"/>
              </a:ext>
            </a:extLst>
          </p:cNvPr>
          <p:cNvSpPr txBox="1"/>
          <p:nvPr/>
        </p:nvSpPr>
        <p:spPr>
          <a:xfrm>
            <a:off x="5534024" y="4062512"/>
            <a:ext cx="111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亚撒王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algn="ctr"/>
            <a:r>
              <a:rPr lang="en-US" b="1" dirty="0">
                <a:latin typeface="Constantia" panose="02030602050306030303" pitchFamily="18" charset="0"/>
                <a:sym typeface="Wingdings" panose="05000000000000000000" pitchFamily="2" charset="2"/>
              </a:rPr>
              <a:t>90</a:t>
            </a:r>
            <a:r>
              <a:rPr lang="en-US" b="1" dirty="0">
                <a:latin typeface="Constantia" panose="02030602050306030303" pitchFamily="18" charset="0"/>
              </a:rPr>
              <a:t>0BC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E0F9F5-EAF0-4628-9544-4B7142F24FC3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V="1">
            <a:off x="6093536" y="1925985"/>
            <a:ext cx="822" cy="21365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F0FCEC-E136-4A40-BFDB-0EEB4DAF12F7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6093536" y="4708843"/>
            <a:ext cx="822" cy="13826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3" grpId="0" animBg="1"/>
      <p:bldP spid="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4213</Words>
  <Application>Microsoft Office PowerPoint</Application>
  <PresentationFormat>Widescreen</PresentationFormat>
  <Paragraphs>174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KaiTi</vt:lpstr>
      <vt:lpstr>Arial</vt:lpstr>
      <vt:lpstr>Arial Black</vt:lpstr>
      <vt:lpstr>Calibri</vt:lpstr>
      <vt:lpstr>Calibri Light</vt:lpstr>
      <vt:lpstr>Constantia</vt:lpstr>
      <vt:lpstr>Fira Code</vt:lpstr>
      <vt:lpstr>Forte</vt:lpstr>
      <vt:lpstr>Office Theme</vt:lpstr>
      <vt:lpstr>就被他们寻见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Yonghuan Cao</dc:creator>
  <cp:lastModifiedBy>Yonghuan Cao</cp:lastModifiedBy>
  <cp:revision>568</cp:revision>
  <dcterms:created xsi:type="dcterms:W3CDTF">2020-12-07T19:27:17Z</dcterms:created>
  <dcterms:modified xsi:type="dcterms:W3CDTF">2020-12-20T04:22:13Z</dcterms:modified>
</cp:coreProperties>
</file>