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  <p:sldMasterId id="2147483714" r:id="rId2"/>
    <p:sldMasterId id="2147483756" r:id="rId3"/>
    <p:sldMasterId id="2147483783" r:id="rId4"/>
  </p:sldMasterIdLst>
  <p:notesMasterIdLst>
    <p:notesMasterId r:id="rId20"/>
  </p:notesMasterIdLst>
  <p:sldIdLst>
    <p:sldId id="256" r:id="rId5"/>
    <p:sldId id="271" r:id="rId6"/>
    <p:sldId id="258" r:id="rId7"/>
    <p:sldId id="257" r:id="rId8"/>
    <p:sldId id="260" r:id="rId9"/>
    <p:sldId id="261" r:id="rId10"/>
    <p:sldId id="2038" r:id="rId11"/>
    <p:sldId id="265" r:id="rId12"/>
    <p:sldId id="275" r:id="rId13"/>
    <p:sldId id="264" r:id="rId14"/>
    <p:sldId id="268" r:id="rId15"/>
    <p:sldId id="276" r:id="rId16"/>
    <p:sldId id="266" r:id="rId17"/>
    <p:sldId id="26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996599"/>
    <a:srgbClr val="956495"/>
    <a:srgbClr val="FFC9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 autoAdjust="0"/>
    <p:restoredTop sz="96281"/>
  </p:normalViewPr>
  <p:slideViewPr>
    <p:cSldViewPr snapToGrid="0">
      <p:cViewPr varScale="1">
        <p:scale>
          <a:sx n="91" d="100"/>
          <a:sy n="91" d="100"/>
        </p:scale>
        <p:origin x="8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F648EE-6459-BD4D-9ADD-A6D9846793EF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B1FEF7-2ED5-D644-995A-CAEDE3EC8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39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2800" b="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C7770D-57AF-4C88-B44E-E7F48F12E0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1827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C7770D-57AF-4C88-B44E-E7F48F12E0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469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C7770D-57AF-4C88-B44E-E7F48F12E0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378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C7770D-57AF-4C88-B44E-E7F48F12E0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360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C7770D-57AF-4C88-B44E-E7F48F12E0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752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C8CCD-6514-C334-26CA-DBF49C0ED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BB6C90-798F-37CF-AB27-8A86A36225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1262DA-2D27-4BFC-7AEE-6E271DC8F3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7755D-6630-BC03-52F5-6D225CF27A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C7770D-57AF-4C88-B44E-E7F48F12E0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248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C7770D-57AF-4C88-B44E-E7F48F12E0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395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0E218-B808-BBF0-E0E9-E17BF3B06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A9CBDB-DC02-35E7-6DFA-84AC3D19F6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28A5AD-69A9-1CF0-EE3C-67F7F9399D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C67F9D-2651-8F72-1778-D48626E171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C7770D-57AF-4C88-B44E-E7F48F12E0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623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89732-15CA-72CC-374F-60C13BF6C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93823B-56AE-8C9D-55FF-885F155F39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D41435-D46A-4CD7-3C19-A4AD5CFC20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E3C3-C1E0-74AD-8700-2C83B17C95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C7770D-57AF-4C88-B44E-E7F48F12E0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766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C7770D-57AF-4C88-B44E-E7F48F12E0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140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E8FB89-F9A1-72EC-0BCE-913F532FD1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4" y="0"/>
            <a:ext cx="1219011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94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E65E0-2562-4886-125B-2D1721E70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128596" cy="1325563"/>
          </a:xfrm>
        </p:spPr>
        <p:txBody>
          <a:bodyPr/>
          <a:lstStyle>
            <a:lvl1pPr>
              <a:defRPr baseline="0">
                <a:latin typeface="Book Antiqua" panose="020406020503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E2CAC-7617-469C-2A34-829F91E6E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4485247" cy="823912"/>
          </a:xfrm>
        </p:spPr>
        <p:txBody>
          <a:bodyPr anchor="b"/>
          <a:lstStyle>
            <a:lvl1pPr marL="0" indent="0">
              <a:buNone/>
              <a:defRPr sz="2400" b="1" baseline="0">
                <a:latin typeface="Book Antiqua" panose="0204060205030503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EF7498-87DA-DDE9-899D-21F94471F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4485247" cy="3684588"/>
          </a:xfrm>
        </p:spPr>
        <p:txBody>
          <a:bodyPr/>
          <a:lstStyle>
            <a:lvl1pPr>
              <a:defRPr baseline="0">
                <a:latin typeface="Book Antiqua" panose="02040602050305030304" pitchFamily="18" charset="0"/>
              </a:defRPr>
            </a:lvl1pPr>
            <a:lvl2pPr>
              <a:defRPr baseline="0">
                <a:latin typeface="Book Antiqua" panose="02040602050305030304" pitchFamily="18" charset="0"/>
              </a:defRPr>
            </a:lvl2pPr>
            <a:lvl3pPr>
              <a:defRPr baseline="0">
                <a:latin typeface="Book Antiqua" panose="02040602050305030304" pitchFamily="18" charset="0"/>
              </a:defRPr>
            </a:lvl3pPr>
            <a:lvl4pPr>
              <a:defRPr baseline="0">
                <a:latin typeface="Book Antiqua" panose="02040602050305030304" pitchFamily="18" charset="0"/>
              </a:defRPr>
            </a:lvl4pPr>
            <a:lvl5pPr>
              <a:defRPr baseline="0">
                <a:latin typeface="Book Antiqua" panose="0204060205030503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FB3302-6172-751D-CBD3-12EBA05F80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83137" y="1681163"/>
            <a:ext cx="4485247" cy="823912"/>
          </a:xfrm>
        </p:spPr>
        <p:txBody>
          <a:bodyPr anchor="b"/>
          <a:lstStyle>
            <a:lvl1pPr marL="0" indent="0">
              <a:buNone/>
              <a:defRPr sz="2400" b="1" baseline="0">
                <a:latin typeface="Book Antiqua" panose="020406020503050303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C0CE51-57D6-B9D5-2E64-666A55B8F0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83137" y="2505075"/>
            <a:ext cx="4485247" cy="3684588"/>
          </a:xfrm>
        </p:spPr>
        <p:txBody>
          <a:bodyPr/>
          <a:lstStyle>
            <a:lvl1pPr>
              <a:defRPr baseline="0">
                <a:latin typeface="Book Antiqua" panose="02040602050305030304" pitchFamily="18" charset="0"/>
              </a:defRPr>
            </a:lvl1pPr>
            <a:lvl2pPr>
              <a:defRPr baseline="0">
                <a:latin typeface="Book Antiqua" panose="02040602050305030304" pitchFamily="18" charset="0"/>
              </a:defRPr>
            </a:lvl2pPr>
            <a:lvl3pPr>
              <a:defRPr baseline="0">
                <a:latin typeface="Book Antiqua" panose="02040602050305030304" pitchFamily="18" charset="0"/>
              </a:defRPr>
            </a:lvl3pPr>
            <a:lvl4pPr>
              <a:defRPr baseline="0">
                <a:latin typeface="Book Antiqua" panose="02040602050305030304" pitchFamily="18" charset="0"/>
              </a:defRPr>
            </a:lvl4pPr>
            <a:lvl5pPr>
              <a:defRPr baseline="0">
                <a:latin typeface="Book Antiqua" panose="0204060205030503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565E61-7092-3683-89FA-FF3959753D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287146" y="5488681"/>
            <a:ext cx="1411480" cy="87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60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565E61-7092-3683-89FA-FF3959753D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287146" y="5488681"/>
            <a:ext cx="1411480" cy="87096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87B6A7A-E760-3F5F-BAA5-FAC09D1DF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aseline="0">
                <a:latin typeface="Book Antiqua" panose="020406020503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6637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A6E610-B127-31C6-338B-A669FF8A22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4" y="0"/>
            <a:ext cx="1219011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23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B5E6CC-7D1D-FAFC-15FF-475E68EF07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4" y="0"/>
            <a:ext cx="1219011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20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10879-C8CA-0EF8-FC75-B82969CCB1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323" y="1122362"/>
            <a:ext cx="6763407" cy="3119751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0D2FCF-CE3B-C03A-0EB3-E73C502D3F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3323" y="4242114"/>
            <a:ext cx="6763407" cy="101568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D56BCF-7A4C-DA9F-60F9-08C0709476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74081" y="993664"/>
            <a:ext cx="2855444" cy="362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509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6F009-790E-8AB8-4A9A-ACA497A01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262" y="414791"/>
            <a:ext cx="11473476" cy="576217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106705-A064-0E65-A7D8-9C5DA71DA7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287146" y="5488681"/>
            <a:ext cx="1411480" cy="87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616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9D6A94-1215-EE28-21DA-EEFC6749E2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287146" y="5488681"/>
            <a:ext cx="1411480" cy="87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8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13887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54C03-F007-7DAB-A949-3DEF5BF0F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22" y="1201732"/>
            <a:ext cx="10515600" cy="183914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A319B9-F7CF-9B69-7E6C-E1AD80934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4645" y="30408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E21829-1B70-92C4-1C07-3ECD15DB61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287146" y="5488681"/>
            <a:ext cx="1411480" cy="87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7970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BE8787-8FC3-DDC7-053C-A6659D9FC6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287146" y="5488681"/>
            <a:ext cx="1411480" cy="87096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80B9066-92B9-F725-D6E2-3DC1742792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323" y="1122362"/>
            <a:ext cx="6763407" cy="311975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A8FAF6A-C0BD-1C11-44B6-BD9FE3F366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3323" y="4242114"/>
            <a:ext cx="6763407" cy="101568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4D1A33-3ECF-9EE9-1531-F7675FA503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774081" y="993664"/>
            <a:ext cx="2855444" cy="362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72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3933B2-2D3A-A49B-4F07-69DA7C495E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4" y="0"/>
            <a:ext cx="1219011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1291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80B97-7046-02F2-2692-E02E36FF82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  <a:ea typeface="KaiTi" panose="02010609060101010101" pitchFamily="49" charset="-122"/>
              </a:defRPr>
            </a:lvl1pPr>
          </a:lstStyle>
          <a:p>
            <a:r>
              <a:rPr lang="en-US" dirty="0" err="1"/>
              <a:t>点击开始编辑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6F009-790E-8AB8-4A9A-ACA497A01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6FB1D4-5A31-29C0-2BCD-D8EFE3907B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287146" y="5488681"/>
            <a:ext cx="1411480" cy="87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96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E65E0-2562-4886-125B-2D1721E70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12859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EF7498-87DA-DDE9-899D-21F94471F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01906"/>
            <a:ext cx="4485247" cy="4387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C0CE51-57D6-B9D5-2E64-666A55B8F0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83137" y="1801906"/>
            <a:ext cx="4485247" cy="4387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584792-3CFC-F7AF-47FF-8A6561B7FD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287146" y="5488681"/>
            <a:ext cx="1411480" cy="87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31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E65E0-2562-4886-125B-2D1721E70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12859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E2CAC-7617-469C-2A34-829F91E6E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448524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EF7498-87DA-DDE9-899D-21F94471F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448524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FB3302-6172-751D-CBD3-12EBA05F80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83137" y="1681163"/>
            <a:ext cx="448524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C0CE51-57D6-B9D5-2E64-666A55B8F0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83137" y="2505075"/>
            <a:ext cx="448524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C25064-AF06-E962-6C82-8C131E86D5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287146" y="5488681"/>
            <a:ext cx="1411480" cy="87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6433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80B97-7046-02F2-2692-E02E36FF8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6F009-790E-8AB8-4A9A-ACA497A01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78247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95AE6-313B-7FCA-E003-F557DD3A5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6B2302-AD53-5B56-0EFD-2A11CAA2F1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287146" y="5488681"/>
            <a:ext cx="1411480" cy="87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624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E8FB89-F9A1-72EC-0BCE-913F532FD1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" y="0"/>
            <a:ext cx="12190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987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3933B2-2D3A-A49B-4F07-69DA7C495E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" y="0"/>
            <a:ext cx="12190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7692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D5A51B2-CE94-F63D-0386-42F301AE3A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323" y="1122362"/>
            <a:ext cx="6763407" cy="3119751"/>
          </a:xfrm>
        </p:spPr>
        <p:txBody>
          <a:bodyPr anchor="b"/>
          <a:lstStyle>
            <a:lvl1pPr algn="ctr">
              <a:defRPr sz="6000">
                <a:latin typeface="Book Antiqua" panose="0204060205030503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5068E93-D10F-BAB3-0380-AF5C58101F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3323" y="4242114"/>
            <a:ext cx="6763407" cy="1015685"/>
          </a:xfrm>
        </p:spPr>
        <p:txBody>
          <a:bodyPr/>
          <a:lstStyle>
            <a:lvl1pPr marL="0" indent="0" algn="ctr">
              <a:buNone/>
              <a:defRPr sz="2400">
                <a:latin typeface="Book Antiqua" panose="0204060205030503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ABAB4E-F344-8C74-26DF-EEEC262F27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593" y="889712"/>
            <a:ext cx="2872232" cy="372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146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B40F96D-1BDA-1CFB-08BC-864485C2E6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323" y="1122362"/>
            <a:ext cx="6763407" cy="311975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9A90796-7F9A-CAFA-6CDF-33EECBCF54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3323" y="4242114"/>
            <a:ext cx="6763407" cy="101568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6FF150-78B6-9FBC-D025-3BC0056A3E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287146" y="5488681"/>
            <a:ext cx="1411480" cy="8709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EE5435-A809-92DF-C42D-A45139CA1B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4593" y="889712"/>
            <a:ext cx="2872232" cy="372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531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80B97-7046-02F2-2692-E02E36FF82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  <a:ea typeface="KaiTi" panose="02010609060101010101" pitchFamily="49" charset="-122"/>
              </a:defRPr>
            </a:lvl1pPr>
          </a:lstStyle>
          <a:p>
            <a:r>
              <a:rPr lang="en-US" dirty="0" err="1"/>
              <a:t>点击开始编辑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6F009-790E-8AB8-4A9A-ACA497A01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719875-95F3-9602-B1A0-E76601B66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287146" y="5488681"/>
            <a:ext cx="1411480" cy="87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398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D5A51B2-CE94-F63D-0386-42F301AE3A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323" y="1122362"/>
            <a:ext cx="6763407" cy="3119751"/>
          </a:xfrm>
        </p:spPr>
        <p:txBody>
          <a:bodyPr anchor="ctr"/>
          <a:lstStyle>
            <a:lvl1pPr algn="ctr">
              <a:defRPr sz="6000">
                <a:latin typeface="Book Antiqua" panose="020406020503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5068E93-D10F-BAB3-0380-AF5C58101F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3323" y="4242114"/>
            <a:ext cx="6763407" cy="1015685"/>
          </a:xfrm>
        </p:spPr>
        <p:txBody>
          <a:bodyPr/>
          <a:lstStyle>
            <a:lvl1pPr marL="0" indent="0" algn="ctr">
              <a:buNone/>
              <a:defRPr sz="2400">
                <a:latin typeface="Book Antiqua" panose="0204060205030503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284817-2E8F-8EC0-8558-9E0B139F7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74081" y="993664"/>
            <a:ext cx="2855444" cy="362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590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6F009-790E-8AB8-4A9A-ACA497A01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262" y="414791"/>
            <a:ext cx="11473476" cy="576217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7EA044-F463-C4BD-2B9D-26E7E382B6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287146" y="5488681"/>
            <a:ext cx="1411480" cy="87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01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E65E0-2562-4886-125B-2D1721E70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128596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EF7498-87DA-DDE9-899D-21F94471F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01906"/>
            <a:ext cx="4485247" cy="438775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C0CE51-57D6-B9D5-2E64-666A55B8F0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83137" y="1801906"/>
            <a:ext cx="4485247" cy="4387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C6CC14-5B6F-D58E-0FEF-43C65E768D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287146" y="5488681"/>
            <a:ext cx="1411480" cy="87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19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E65E0-2562-4886-125B-2D1721E70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12859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E2CAC-7617-469C-2A34-829F91E6E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448524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EF7498-87DA-DDE9-899D-21F94471F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448524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FB3302-6172-751D-CBD3-12EBA05F80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83137" y="1681163"/>
            <a:ext cx="448524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C0CE51-57D6-B9D5-2E64-666A55B8F0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83137" y="2505075"/>
            <a:ext cx="448524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565E61-7092-3683-89FA-FF3959753D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287146" y="5488681"/>
            <a:ext cx="1411480" cy="87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075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95AE6-313B-7FCA-E003-F557DD3A5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6858C9-4160-C8FB-E807-AF850A260B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287146" y="5488681"/>
            <a:ext cx="1411480" cy="87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886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4DE5C0-13A4-0BFF-5AB8-D980620F0B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287146" y="5488681"/>
            <a:ext cx="1411480" cy="87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189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54C03-F007-7DAB-A949-3DEF5BF0F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22" y="1201732"/>
            <a:ext cx="10515600" cy="183914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A319B9-F7CF-9B69-7E6C-E1AD80934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4645" y="30408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55CA85-6FA3-FAE5-6F51-B47DFF1A94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287146" y="5488681"/>
            <a:ext cx="1411480" cy="87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656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6044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80B97-7046-02F2-2692-E02E36FF8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6F009-790E-8AB8-4A9A-ACA497A01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28922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A3DD4-BE5D-DD78-C4DD-1AE11A936F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D19A7E-8573-2255-0A0B-50FEF6F11D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BC0783-E2A8-6DB0-CE94-80B4DF523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6C355-AB43-49D5-9A7C-487D924ED1BE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5B03E-8C03-C0C0-F34D-3431502C6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DAAA2-22FA-C88E-91E9-BFF3528A4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0D74-1C74-434A-9CB0-99AEA5C4C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4186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84D96-F8D2-5493-3488-0A1A44CEA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4DCC1-6867-4AE6-1B57-8AF2B424B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E07CA-52A1-1288-D4C3-DCE359190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6C355-AB43-49D5-9A7C-487D924ED1BE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C43DB-4F73-08C4-90FD-7E33272B1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79D26-BD4A-4D53-0CFA-69255FD16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0D74-1C74-434A-9CB0-99AEA5C4C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45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6F009-790E-8AB8-4A9A-ACA497A01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262" y="414791"/>
            <a:ext cx="11473476" cy="576217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baseline="0">
                <a:ea typeface="KaiTi" panose="02010609060101010101" pitchFamily="49" charset="-122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7EA044-F463-C4BD-2B9D-26E7E382B6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287146" y="5488681"/>
            <a:ext cx="1411480" cy="87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859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3AA3D-C68C-0A70-CE88-72A0D6BB5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64CCDD-700C-3F0C-046A-6902C9DD5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A8D34-732B-DFFB-A391-46E40826D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6C355-AB43-49D5-9A7C-487D924ED1BE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B9661F-C4A1-7B7E-1785-CFC79E20A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8194E-2089-1462-7785-ABDB3F9D6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0D74-1C74-434A-9CB0-99AEA5C4C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0553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AEA93-7ECE-83A5-8D06-0B4A6251F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47C62-73FB-8665-DC6E-50AFF34464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7C136C-3305-417E-6DE9-8B302D46DA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BCE86-E766-E339-1C22-762F45B67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6C355-AB43-49D5-9A7C-487D924ED1BE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8BFD16-20D1-147B-0AA5-CCDFEC560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D87A74-F343-014E-AF27-6BC7BB7C8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0D74-1C74-434A-9CB0-99AEA5C4C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4255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830DD-B976-4F1B-84CA-C6C708A8D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184D0-BE50-9FD8-1876-F611DB59A7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C4D9AD-9C32-200B-A6FE-13017BA28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477EAA-5F3F-1BAF-A428-94BABA9351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E24E28-CBA5-892B-E07A-16DBA5882C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0BE391-DAD4-8D9B-5CB5-F5305C019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6C355-AB43-49D5-9A7C-487D924ED1BE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3889E9-CDAF-37FF-542E-E8C5FEB93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C11241-4E87-08C1-ACB7-2086E29CE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0D74-1C74-434A-9CB0-99AEA5C4C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084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E2174-40BC-E112-8F10-46B41F46E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5ACA7A-8049-52A9-4F4F-630AA23ED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6C355-AB43-49D5-9A7C-487D924ED1BE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48141E-E01F-A477-FB65-36178D43B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4631C3-5DD1-F208-2E85-2CA09D0EA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0D74-1C74-434A-9CB0-99AEA5C4C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5787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C82C6-26C5-EB57-683C-ECC229902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6C355-AB43-49D5-9A7C-487D924ED1BE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60C4F4-622C-307C-F00F-112F4117C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17532-B8BB-AE35-4623-B8A04C4F3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0D74-1C74-434A-9CB0-99AEA5C4C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5741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7FDE0-2035-9653-DCBE-2BB22F00F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BC70A-5C4C-B7C7-F282-17F9376E7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C50F2D-DC38-384C-4B44-4D5A155996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3E6014-D069-FE7C-3A45-38DE063B8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6C355-AB43-49D5-9A7C-487D924ED1BE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01988-4F91-07E9-8C9C-251D73E9D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AFDAD4-FFF7-0653-9A1F-000F97C8A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0D74-1C74-434A-9CB0-99AEA5C4C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374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74438-3A0C-248B-65C2-ECD379871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06382D-5436-12FF-2204-3FA739053A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67D812-81A0-9306-ECD2-B0501D9DE1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ADDBC3-1654-51C7-7E4B-17843F672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6C355-AB43-49D5-9A7C-487D924ED1BE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CFD1C9-5649-8F7B-BD87-B77893478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238C1-6293-9414-C221-0AD85E1C4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0D74-1C74-434A-9CB0-99AEA5C4C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19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35FB7-7AB3-A0EB-D498-7EFC737F7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963AC9-D131-322E-8D90-43B97368C0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56EC4-6168-D3FD-39B4-09A98D99D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6C355-AB43-49D5-9A7C-487D924ED1BE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00733-5F4E-8BC2-D60F-9B497D388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A7EA2-3F30-8782-4654-E47237F80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0D74-1C74-434A-9CB0-99AEA5C4C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621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3CA976-3801-D7BC-8494-EDDC8DB4D9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196A73-C7F8-118E-DD34-8376E5927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142D6-0F28-3C37-5922-24768FBF5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6C355-AB43-49D5-9A7C-487D924ED1BE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AC08F-3848-62AA-D7FA-3938BB90F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B3003-7385-F325-82B3-B6405DFA5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0D74-1C74-434A-9CB0-99AEA5C4C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05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4DE5C0-13A4-0BFF-5AB8-D980620F0B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287146" y="5488681"/>
            <a:ext cx="1411480" cy="87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8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865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B40F96D-1BDA-1CFB-08BC-864485C2E6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323" y="1122362"/>
            <a:ext cx="6763407" cy="311975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9A90796-7F9A-CAFA-6CDF-33EECBCF54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3323" y="4242114"/>
            <a:ext cx="6763407" cy="101568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6FF150-78B6-9FBC-D025-3BC0056A3E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287146" y="5488681"/>
            <a:ext cx="1411480" cy="8709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E082BB-4E69-E889-A50E-33A62FDBEA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774081" y="993664"/>
            <a:ext cx="2855444" cy="362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98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80B97-7046-02F2-2692-E02E36FF82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Book Antiqua" panose="02040602050305030304" pitchFamily="18" charset="0"/>
                <a:ea typeface="KaiTi" panose="02010609060101010101" pitchFamily="49" charset="-122"/>
              </a:defRPr>
            </a:lvl1pPr>
          </a:lstStyle>
          <a:p>
            <a:r>
              <a:rPr lang="en-US" dirty="0" err="1"/>
              <a:t>点击开始编辑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6F009-790E-8AB8-4A9A-ACA497A01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719875-95F3-9602-B1A0-E76601B66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287146" y="5488681"/>
            <a:ext cx="1411480" cy="87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26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E65E0-2562-4886-125B-2D1721E70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128596" cy="1325563"/>
          </a:xfrm>
        </p:spPr>
        <p:txBody>
          <a:bodyPr/>
          <a:lstStyle>
            <a:lvl1pPr>
              <a:defRPr baseline="0">
                <a:latin typeface="Book Antiqua" panose="020406020503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EF7498-87DA-DDE9-899D-21F94471F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01906"/>
            <a:ext cx="4485247" cy="4387757"/>
          </a:xfrm>
        </p:spPr>
        <p:txBody>
          <a:bodyPr/>
          <a:lstStyle>
            <a:lvl1pPr>
              <a:defRPr baseline="0">
                <a:latin typeface="Book Antiqua" panose="02040602050305030304" pitchFamily="18" charset="0"/>
              </a:defRPr>
            </a:lvl1pPr>
            <a:lvl2pPr>
              <a:defRPr baseline="0">
                <a:latin typeface="Book Antiqua" panose="02040602050305030304" pitchFamily="18" charset="0"/>
              </a:defRPr>
            </a:lvl2pPr>
            <a:lvl3pPr>
              <a:defRPr baseline="0">
                <a:latin typeface="Book Antiqua" panose="02040602050305030304" pitchFamily="18" charset="0"/>
              </a:defRPr>
            </a:lvl3pPr>
            <a:lvl4pPr>
              <a:defRPr baseline="0">
                <a:latin typeface="Book Antiqua" panose="02040602050305030304" pitchFamily="18" charset="0"/>
              </a:defRPr>
            </a:lvl4pPr>
            <a:lvl5pPr>
              <a:defRPr baseline="0">
                <a:latin typeface="Book Antiqua" panose="0204060205030503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C0CE51-57D6-B9D5-2E64-666A55B8F0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83137" y="1801906"/>
            <a:ext cx="4485247" cy="4387757"/>
          </a:xfrm>
        </p:spPr>
        <p:txBody>
          <a:bodyPr/>
          <a:lstStyle>
            <a:lvl1pPr>
              <a:defRPr baseline="0">
                <a:latin typeface="Book Antiqua" panose="02040602050305030304" pitchFamily="18" charset="0"/>
              </a:defRPr>
            </a:lvl1pPr>
            <a:lvl2pPr>
              <a:defRPr baseline="0">
                <a:latin typeface="Book Antiqua" panose="02040602050305030304" pitchFamily="18" charset="0"/>
              </a:defRPr>
            </a:lvl2pPr>
            <a:lvl3pPr>
              <a:defRPr baseline="0">
                <a:latin typeface="Book Antiqua" panose="02040602050305030304" pitchFamily="18" charset="0"/>
              </a:defRPr>
            </a:lvl3pPr>
            <a:lvl4pPr>
              <a:defRPr baseline="0">
                <a:latin typeface="Book Antiqua" panose="02040602050305030304" pitchFamily="18" charset="0"/>
              </a:defRPr>
            </a:lvl4pPr>
            <a:lvl5pPr>
              <a:defRPr baseline="0">
                <a:latin typeface="Book Antiqua" panose="0204060205030503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C6CC14-5B6F-D58E-0FEF-43C65E768D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287146" y="5488681"/>
            <a:ext cx="1411480" cy="87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393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0C3E02-757A-5F41-708C-86099D276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153210-6FD0-0957-A43B-060F8F6AC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1497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6" r:id="rId4"/>
    <p:sldLayoutId id="2147483710" r:id="rId5"/>
    <p:sldLayoutId id="2147483712" r:id="rId6"/>
    <p:sldLayoutId id="2147483704" r:id="rId7"/>
    <p:sldLayoutId id="2147483705" r:id="rId8"/>
    <p:sldLayoutId id="2147483707" r:id="rId9"/>
    <p:sldLayoutId id="2147483708" r:id="rId10"/>
    <p:sldLayoutId id="21474837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Book Antiqua" panose="02040602050305030304" pitchFamily="18" charset="0"/>
          <a:ea typeface="KaiTi" panose="02010609060101010101" pitchFamily="49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Book Antiqua" panose="02040602050305030304" pitchFamily="18" charset="0"/>
          <a:ea typeface="KaiTi" panose="02010609060101010101" pitchFamily="49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Book Antiqua" panose="02040602050305030304" pitchFamily="18" charset="0"/>
          <a:ea typeface="KaiTi" panose="02010609060101010101" pitchFamily="49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Book Antiqua" panose="02040602050305030304" pitchFamily="18" charset="0"/>
          <a:ea typeface="KaiTi" panose="02010609060101010101" pitchFamily="49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Book Antiqua" panose="02040602050305030304" pitchFamily="18" charset="0"/>
          <a:ea typeface="KaiTi" panose="02010609060101010101" pitchFamily="49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Book Antiqua" panose="02040602050305030304" pitchFamily="18" charset="0"/>
          <a:ea typeface="KaiTi" panose="020106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0C3E02-757A-5F41-708C-86099D276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153210-6FD0-0957-A43B-060F8F6AC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47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20" r:id="rId4"/>
    <p:sldLayoutId id="2147483724" r:id="rId5"/>
    <p:sldLayoutId id="2147483726" r:id="rId6"/>
    <p:sldLayoutId id="2147483725" r:id="rId7"/>
    <p:sldLayoutId id="2147483718" r:id="rId8"/>
    <p:sldLayoutId id="2147483719" r:id="rId9"/>
    <p:sldLayoutId id="2147483721" r:id="rId10"/>
    <p:sldLayoutId id="2147483722" r:id="rId11"/>
    <p:sldLayoutId id="2147483727" r:id="rId12"/>
    <p:sldLayoutId id="214748372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ook Antiqua" panose="0204060205030503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0C3E02-757A-5F41-708C-86099D276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153210-6FD0-0957-A43B-060F8F6AC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628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ook Antiqua" panose="0204060205030503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ook Antiqua" panose="020406020503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C5C05A-DC07-D82D-C38A-A368CC32C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9F30D-4A2F-1240-0A50-6F955553D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B9852-8CDA-E621-5FDC-89B8803CE0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C6C355-AB43-49D5-9A7C-487D924ED1BE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DDEB0-096C-7C13-406E-E2441CADDB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2C924-DF84-CBB5-D277-7862986AD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DC0D74-1C74-434A-9CB0-99AEA5C4C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039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E03AEE-715A-CE9C-9684-C25CC4D5BBF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-44298"/>
            <a:ext cx="12192000" cy="690229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5F2A10D-E78A-CB49-B72B-72D8E52EE6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1058" y="2374487"/>
            <a:ext cx="9144000" cy="1157853"/>
          </a:xfrm>
        </p:spPr>
        <p:txBody>
          <a:bodyPr/>
          <a:lstStyle/>
          <a:p>
            <a:r>
              <a:rPr lang="zh-CN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旷野四十二站</a:t>
            </a:r>
            <a:endParaRPr lang="en-US" altLang="zh-CN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C0C0C0"/>
              </a:highlight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12</a:t>
            </a:r>
            <a:r>
              <a:rPr lang="zh-CN" alt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C0C0C0"/>
                </a:highlight>
                <a:latin typeface="KaiTi" panose="02010609060101010101" pitchFamily="49" charset="-122"/>
                <a:ea typeface="KaiTi" panose="02010609060101010101" pitchFamily="49" charset="-122"/>
              </a:rPr>
              <a:t>西奈的旷野（二）：律法、献祭与会幕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C0C0C0"/>
              </a:highlight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BB6952-0AD1-F392-3232-906CFC533ED4}"/>
              </a:ext>
            </a:extLst>
          </p:cNvPr>
          <p:cNvSpPr txBox="1"/>
          <p:nvPr/>
        </p:nvSpPr>
        <p:spPr>
          <a:xfrm>
            <a:off x="835539" y="4183693"/>
            <a:ext cx="104504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0C0C0"/>
                </a:highligh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走进旷野：</a:t>
            </a:r>
            <a:r>
              <a:rPr kumimoji="0" lang="en-US" altLang="zh-CN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0C0C0"/>
                </a:highligh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1</a:t>
            </a:r>
            <a:r>
              <a:rPr kumimoji="0" lang="zh-CN" altLang="en-US" sz="2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0C0C0"/>
                </a:highligh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兰塞起行 </a:t>
            </a:r>
            <a:r>
              <a:rPr kumimoji="0" lang="en-US" altLang="zh-CN" sz="2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0C0C0"/>
                </a:highligh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 - </a:t>
            </a:r>
            <a:r>
              <a:rPr kumimoji="0" lang="en-US" altLang="zh-CN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0C0C0"/>
                </a:highligh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2</a:t>
            </a:r>
            <a:r>
              <a:rPr kumimoji="0" lang="zh-CN" altLang="en-US" sz="2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0C0C0"/>
                </a:highligh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安营疏割 </a:t>
            </a:r>
            <a:r>
              <a:rPr kumimoji="0" lang="en-US" altLang="zh-CN" sz="2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0C0C0"/>
                </a:highligh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– </a:t>
            </a:r>
            <a:r>
              <a:rPr kumimoji="0" lang="en-US" altLang="zh-CN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0C0C0"/>
                </a:highligh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3</a:t>
            </a:r>
            <a:r>
              <a:rPr kumimoji="0" lang="zh-CN" altLang="en-US" sz="2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0C0C0"/>
                </a:highligh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再到以倘 </a:t>
            </a:r>
            <a:r>
              <a:rPr kumimoji="0" lang="en-US" altLang="zh-CN" sz="2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0C0C0"/>
                </a:highligh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– </a:t>
            </a:r>
            <a:r>
              <a:rPr kumimoji="0" lang="en-US" altLang="zh-CN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0C0C0"/>
                </a:highligh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4</a:t>
            </a:r>
            <a:r>
              <a:rPr kumimoji="0" lang="zh-CN" altLang="en-US" sz="2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0C0C0"/>
                </a:highligh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转到比哈希录</a:t>
            </a:r>
            <a:r>
              <a:rPr kumimoji="0" lang="en-US" altLang="zh-CN" sz="2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0C0C0"/>
                </a:highligh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 – </a:t>
            </a:r>
            <a:r>
              <a:rPr kumimoji="0" lang="en-US" altLang="zh-CN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0C0C0"/>
                </a:highligh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5</a:t>
            </a:r>
            <a:r>
              <a:rPr kumimoji="0" lang="zh-CN" altLang="en-US" sz="2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0C0C0"/>
                </a:highligh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密夺安营过红海</a:t>
            </a:r>
            <a:endParaRPr kumimoji="0" lang="en-US" altLang="zh-CN" sz="2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C0C0C0"/>
              </a:highligh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0C0C0"/>
                </a:highligh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初到旷野：</a:t>
            </a:r>
            <a:r>
              <a:rPr kumimoji="0" lang="en-US" altLang="zh-CN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0C0C0"/>
                </a:highligh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</a:t>
            </a:r>
            <a:r>
              <a:rPr kumimoji="0" lang="zh-CN" altLang="en-US" sz="2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0C0C0"/>
                </a:highligh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安营玛拉 </a:t>
            </a:r>
            <a:r>
              <a:rPr kumimoji="0" lang="en-US" altLang="zh-CN" sz="2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0C0C0"/>
                </a:highligh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– </a:t>
            </a:r>
            <a:r>
              <a:rPr kumimoji="0" lang="en-US" altLang="zh-CN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0C0C0"/>
                </a:highligh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7</a:t>
            </a:r>
            <a:r>
              <a:rPr kumimoji="0" lang="zh-CN" altLang="en-US" sz="2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0C0C0"/>
                </a:highligh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来到以琳 </a:t>
            </a:r>
            <a:endParaRPr kumimoji="0" lang="en-US" altLang="zh-CN" sz="2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C0C0C0"/>
              </a:highligh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0C0C0"/>
                </a:highligh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得胜的灵粮：再到红海边 </a:t>
            </a:r>
            <a:r>
              <a:rPr kumimoji="0" lang="en-US" altLang="zh-CN" sz="2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0C0C0"/>
                </a:highligh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– </a:t>
            </a:r>
            <a:r>
              <a:rPr kumimoji="0" lang="en-US" altLang="zh-CN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0C0C0"/>
                </a:highligh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8</a:t>
            </a:r>
            <a:r>
              <a:rPr kumimoji="0" lang="zh-CN" altLang="en-US" sz="2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0C0C0"/>
                </a:highligh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进入汛的旷野</a:t>
            </a:r>
            <a:endParaRPr kumimoji="0" lang="en-US" altLang="zh-CN" sz="2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C0C0C0"/>
              </a:highlight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0C0C0"/>
                </a:highligh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属灵争战的真实：</a:t>
            </a:r>
            <a:r>
              <a:rPr kumimoji="0" lang="en-US" altLang="zh-CN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0C0C0"/>
                </a:highligh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9</a:t>
            </a:r>
            <a:r>
              <a:rPr kumimoji="0" lang="zh-CN" altLang="en-US" sz="2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0C0C0"/>
                </a:highligh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来到脱加 </a:t>
            </a:r>
            <a:r>
              <a:rPr kumimoji="0" lang="en-US" altLang="zh-CN" sz="2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0C0C0"/>
                </a:highligh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– </a:t>
            </a:r>
            <a:r>
              <a:rPr kumimoji="0" lang="en-US" altLang="zh-CN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0C0C0"/>
                </a:highligh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10</a:t>
            </a:r>
            <a:r>
              <a:rPr kumimoji="0" lang="zh-CN" altLang="en-US" sz="2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0C0C0"/>
                </a:highligh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经过亚录 </a:t>
            </a:r>
            <a:r>
              <a:rPr kumimoji="0" lang="en-US" altLang="zh-CN" sz="2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0C0C0"/>
                </a:highligh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– </a:t>
            </a:r>
            <a:r>
              <a:rPr kumimoji="0" lang="en-US" altLang="zh-CN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0C0C0"/>
                </a:highligh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11</a:t>
            </a:r>
            <a:r>
              <a:rPr kumimoji="0" lang="zh-CN" altLang="en-US" sz="2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0C0C0"/>
                </a:highligh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安营利非订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0C0C0"/>
                </a:highligh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谁是主？ </a:t>
            </a:r>
            <a:r>
              <a:rPr kumimoji="0" lang="en-US" altLang="zh-CN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0C0C0"/>
                </a:highligh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12</a:t>
            </a:r>
            <a:r>
              <a:rPr kumimoji="0" lang="zh-CN" altLang="en-US" sz="2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0C0C0"/>
                </a:highlight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西乃的旷野</a:t>
            </a:r>
          </a:p>
        </p:txBody>
      </p:sp>
    </p:spTree>
    <p:extLst>
      <p:ext uri="{BB962C8B-B14F-4D97-AF65-F5344CB8AC3E}">
        <p14:creationId xmlns:p14="http://schemas.microsoft.com/office/powerpoint/2010/main" val="2656591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1CC3FEB-3BDF-62E2-757A-6F7253ADF5D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-1" y="0"/>
            <a:ext cx="12225745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CFCC4-F220-5041-3014-D16D0AD13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266" y="911869"/>
            <a:ext cx="10515600" cy="5503623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会幕与教会的关系</a:t>
            </a:r>
            <a:endParaRPr lang="en-US" altLang="zh-CN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会幕不是旧约的陈设，而是新约教会的属灵预表与根基性蓝图。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会幕 → 圣殿 → 教会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2"/>
            <a:r>
              <a:rPr lang="en-US" altLang="zh-CN" sz="24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【</a:t>
            </a:r>
            <a:r>
              <a:rPr lang="zh-CN" altLang="en-US" sz="24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弗</a:t>
            </a:r>
            <a:r>
              <a:rPr lang="en-US" altLang="zh-CN" sz="24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2:21-22】</a:t>
            </a:r>
            <a:r>
              <a:rPr lang="zh-CN" altLang="en-US" sz="24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各房靠他联络得合式，渐渐成为主的圣殿</a:t>
            </a:r>
            <a:r>
              <a:rPr lang="en-US" altLang="zh-CN" sz="24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……</a:t>
            </a:r>
            <a:r>
              <a:rPr lang="zh-CN" altLang="en-US" sz="24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成为神借着圣灵居住的所在。</a:t>
            </a:r>
            <a:endParaRPr lang="en-US" altLang="zh-CN" sz="2400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三个空间的属灵意义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照着山上的样式：以神的话语为属灵根基建造教会</a:t>
            </a:r>
            <a:endParaRPr lang="en-US" altLang="zh-CN" sz="2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2"/>
            <a:endParaRPr lang="en-US" altLang="zh-CN" sz="2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A0803E-3473-53A4-527E-091748006711}"/>
              </a:ext>
            </a:extLst>
          </p:cNvPr>
          <p:cNvSpPr txBox="1"/>
          <p:nvPr/>
        </p:nvSpPr>
        <p:spPr>
          <a:xfrm>
            <a:off x="838200" y="80872"/>
            <a:ext cx="11239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【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出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20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：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20】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摩西对百姓说，不要惧怕，因为神降临是要试验你们，叫你们时常敬畏他，不致犯罪。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0E26DEB-6BCB-0B0E-7206-E7C52580D1F1}"/>
              </a:ext>
            </a:extLst>
          </p:cNvPr>
          <p:cNvGraphicFramePr>
            <a:graphicFrameLocks noGrp="1"/>
          </p:cNvGraphicFramePr>
          <p:nvPr/>
        </p:nvGraphicFramePr>
        <p:xfrm>
          <a:off x="1584900" y="3454052"/>
          <a:ext cx="10083454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5596">
                  <a:extLst>
                    <a:ext uri="{9D8B030D-6E8A-4147-A177-3AD203B41FA5}">
                      <a16:colId xmlns:a16="http://schemas.microsoft.com/office/drawing/2014/main" val="3744611912"/>
                    </a:ext>
                  </a:extLst>
                </a:gridCol>
                <a:gridCol w="6187858">
                  <a:extLst>
                    <a:ext uri="{9D8B030D-6E8A-4147-A177-3AD203B41FA5}">
                      <a16:colId xmlns:a16="http://schemas.microsoft.com/office/drawing/2014/main" val="38203946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会幕</a:t>
                      </a:r>
                      <a:endParaRPr lang="en-US" sz="2400" b="1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教会生活</a:t>
                      </a:r>
                      <a:endParaRPr lang="en-US" sz="2400" b="1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0489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1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外院：献祭和祭司事奉</a:t>
                      </a:r>
                      <a:endParaRPr lang="en-US" sz="2400" b="1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1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悔改、得救：基督一次献上、圣徒成为祭司</a:t>
                      </a:r>
                      <a:endParaRPr lang="en-US" sz="2400" b="1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7543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1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圣所：有形的帐幕、影儿</a:t>
                      </a:r>
                      <a:endParaRPr lang="en-US" sz="2400" b="1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1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事奉、成圣：身体成为神的殿、实体</a:t>
                      </a:r>
                      <a:endParaRPr lang="en-US" sz="2400" b="1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0579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1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至圣所：神住在以色列人中</a:t>
                      </a:r>
                      <a:endParaRPr lang="en-US" sz="2400" b="1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2400" b="1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与神同在交通：基督为头圣灵住在圣徒心中</a:t>
                      </a:r>
                      <a:endParaRPr lang="en-US" sz="2400" b="1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2691610"/>
                  </a:ext>
                </a:extLst>
              </a:tr>
            </a:tbl>
          </a:graphicData>
        </a:graphic>
      </p:graphicFrame>
      <p:pic>
        <p:nvPicPr>
          <p:cNvPr id="8" name="Picture 7" descr="A painting of Bingham Canyon Mine in a mountain&#10;&#10;AI-generated content may be incorrect.">
            <a:extLst>
              <a:ext uri="{FF2B5EF4-FFF2-40B4-BE49-F238E27FC236}">
                <a16:creationId xmlns:a16="http://schemas.microsoft.com/office/drawing/2014/main" id="{3632E8A6-1350-A1B7-D1BB-01D684F9D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6706" y="5724394"/>
            <a:ext cx="2028090" cy="113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0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A9490-DA3C-667C-4407-856829FF6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精读旧约4/1：燔祭">
            <a:extLst>
              <a:ext uri="{FF2B5EF4-FFF2-40B4-BE49-F238E27FC236}">
                <a16:creationId xmlns:a16="http://schemas.microsoft.com/office/drawing/2014/main" id="{AA233CE9-3F84-AE91-6ED1-514C694FA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896" y="5865258"/>
            <a:ext cx="2051101" cy="114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精读旧约4/1：燔祭">
            <a:extLst>
              <a:ext uri="{FF2B5EF4-FFF2-40B4-BE49-F238E27FC236}">
                <a16:creationId xmlns:a16="http://schemas.microsoft.com/office/drawing/2014/main" id="{C939B3F5-409D-FED6-466C-94606494B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35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042554-5A4F-D39C-CC62-C1F1597EF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98" y="992741"/>
            <a:ext cx="10515600" cy="825411"/>
          </a:xfrm>
        </p:spPr>
        <p:txBody>
          <a:bodyPr>
            <a:normAutofit/>
          </a:bodyPr>
          <a:lstStyle/>
          <a:p>
            <a:r>
              <a:rPr lang="zh-CN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五祭与节期的意义</a:t>
            </a:r>
            <a:endParaRPr lang="en-US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CF398-518C-41E8-DCBD-E76F7B4D1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904" y="1821416"/>
            <a:ext cx="10515600" cy="5033320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五祭与七节期</a:t>
            </a:r>
            <a:endParaRPr lang="en-US" altLang="zh-CN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老旧生命的改变与基督生命的内住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6B5271-CA86-6578-C2E9-5A7D3A577875}"/>
              </a:ext>
            </a:extLst>
          </p:cNvPr>
          <p:cNvSpPr txBox="1"/>
          <p:nvPr/>
        </p:nvSpPr>
        <p:spPr>
          <a:xfrm>
            <a:off x="735904" y="80872"/>
            <a:ext cx="11341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【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出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20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：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24】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你要为我筑土坛，在上面以牛羊献为燔祭和平安祭。凡记下我名的地方，我必到那里赐福给你。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6CDFF2E-649A-64A1-B95B-BBE28451E1A7}"/>
              </a:ext>
            </a:extLst>
          </p:cNvPr>
          <p:cNvGraphicFramePr>
            <a:graphicFrameLocks noGrp="1"/>
          </p:cNvGraphicFramePr>
          <p:nvPr/>
        </p:nvGraphicFramePr>
        <p:xfrm>
          <a:off x="874908" y="2730963"/>
          <a:ext cx="11112500" cy="3886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56250">
                  <a:extLst>
                    <a:ext uri="{9D8B030D-6E8A-4147-A177-3AD203B41FA5}">
                      <a16:colId xmlns:a16="http://schemas.microsoft.com/office/drawing/2014/main" val="2671712199"/>
                    </a:ext>
                  </a:extLst>
                </a:gridCol>
                <a:gridCol w="5556250">
                  <a:extLst>
                    <a:ext uri="{9D8B030D-6E8A-4147-A177-3AD203B41FA5}">
                      <a16:colId xmlns:a16="http://schemas.microsoft.com/office/drawing/2014/main" val="3630421420"/>
                    </a:ext>
                  </a:extLst>
                </a:gridCol>
              </a:tblGrid>
              <a:tr h="52341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五祭</a:t>
                      </a:r>
                      <a:endParaRPr lang="en-US" sz="2400" b="1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七节期</a:t>
                      </a:r>
                      <a:endParaRPr lang="en-US" sz="2400" b="1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457912"/>
                  </a:ext>
                </a:extLst>
              </a:tr>
              <a:tr h="2839363">
                <a:tc>
                  <a:txBody>
                    <a:bodyPr/>
                    <a:lstStyle/>
                    <a:p>
                      <a:pPr lvl="0"/>
                      <a:r>
                        <a:rPr lang="zh-CN" altLang="en-US" sz="2400" b="1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燔祭：毫无保留</a:t>
                      </a:r>
                      <a:endParaRPr lang="en-US" altLang="zh-CN" sz="2400" b="1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  <a:p>
                      <a:pPr lvl="0"/>
                      <a:r>
                        <a:rPr lang="zh-CN" altLang="en-US" sz="2400" b="1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素祭：活出基督的品格</a:t>
                      </a:r>
                      <a:endParaRPr lang="en-US" altLang="zh-CN" sz="2400" b="1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  <a:p>
                      <a:pPr lvl="0"/>
                      <a:r>
                        <a:rPr lang="zh-CN" altLang="en-US" sz="2400" b="1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平安祭：感恩、和睦、饶恕、爱</a:t>
                      </a:r>
                      <a:endParaRPr lang="en-US" altLang="zh-CN" sz="2400" b="1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  <a:p>
                      <a:pPr lvl="0"/>
                      <a:r>
                        <a:rPr lang="zh-CN" altLang="en-US" sz="2400" b="1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赎罪祭：对付罪性，过圣洁的生活</a:t>
                      </a:r>
                      <a:endParaRPr lang="en-US" altLang="zh-CN" sz="2400" b="1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  <a:p>
                      <a:pPr lvl="0"/>
                      <a:r>
                        <a:rPr lang="zh-CN" altLang="en-US" sz="2400" b="1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赎愆祭：对付罪行和一切隐而未现的罪</a:t>
                      </a:r>
                      <a:endParaRPr lang="en-US" altLang="zh-CN" sz="2400" b="1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  <a:p>
                      <a:endParaRPr lang="en-US" sz="2400" b="1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逾越节：基督替我们受死</a:t>
                      </a:r>
                      <a:endParaRPr lang="en-US" altLang="zh-CN" sz="2400" b="1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  <a:p>
                      <a:r>
                        <a:rPr lang="zh-CN" altLang="en-US" sz="2400" b="1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除酵节：旧生命与基督同死同埋葬</a:t>
                      </a:r>
                      <a:endParaRPr lang="en-US" altLang="zh-CN" sz="2400" b="1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  <a:p>
                      <a:r>
                        <a:rPr lang="zh-CN" altLang="en-US" sz="2400" b="1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初熟节：基督生命进入我们里面</a:t>
                      </a:r>
                      <a:endParaRPr lang="en-US" altLang="zh-CN" sz="2400" b="1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  <a:p>
                      <a:r>
                        <a:rPr lang="zh-CN" altLang="en-US" sz="2400" b="1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五旬节：圣灵浇灌和新生命的开始</a:t>
                      </a:r>
                      <a:endParaRPr lang="en-US" altLang="zh-CN" sz="2400" b="1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  <a:p>
                      <a:r>
                        <a:rPr lang="zh-CN" altLang="en-US" sz="2400" b="1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赎罪日：彻底与罪隔绝</a:t>
                      </a:r>
                      <a:endParaRPr lang="en-US" altLang="zh-CN" sz="2400" b="1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  <a:p>
                      <a:r>
                        <a:rPr lang="zh-CN" altLang="en-US" sz="2400" b="1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吹角节：成圣生命的开始预备基督再来</a:t>
                      </a:r>
                      <a:endParaRPr lang="en-US" altLang="zh-CN" sz="2400" b="1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  <a:p>
                      <a:r>
                        <a:rPr lang="zh-CN" altLang="en-US" sz="2400" b="1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住棚节：与基督丰盛生命的连结</a:t>
                      </a:r>
                      <a:endParaRPr lang="en-US" sz="2400" b="1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921495"/>
                  </a:ext>
                </a:extLst>
              </a:tr>
              <a:tr h="52341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老旧生命的破碎和改变</a:t>
                      </a:r>
                      <a:endParaRPr lang="en-US" sz="2400" b="1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基督生命的内住和得胜</a:t>
                      </a:r>
                      <a:endParaRPr lang="en-US" sz="2400" b="1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137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700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8B83B-7A26-D6E3-6E71-4BD1BCCDF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精读旧约4/1：燔祭">
            <a:extLst>
              <a:ext uri="{FF2B5EF4-FFF2-40B4-BE49-F238E27FC236}">
                <a16:creationId xmlns:a16="http://schemas.microsoft.com/office/drawing/2014/main" id="{20111C78-E67E-13FA-ECE3-E208B73F3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004" y="5712859"/>
            <a:ext cx="2051101" cy="1145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精读旧约4/1：燔祭">
            <a:extLst>
              <a:ext uri="{FF2B5EF4-FFF2-40B4-BE49-F238E27FC236}">
                <a16:creationId xmlns:a16="http://schemas.microsoft.com/office/drawing/2014/main" id="{864217F3-54DA-78D4-F195-69037837E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35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A41D5-58D5-A557-CA9D-3E2BA6E4B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904" y="992741"/>
            <a:ext cx="9455100" cy="5631987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摩西之约与新约的关系</a:t>
            </a:r>
            <a:endParaRPr lang="en-US" altLang="zh-CN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旧约 ≠ 摩西之约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立约的血</a:t>
            </a:r>
            <a:endParaRPr lang="en-US" altLang="zh-CN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摩西用羔羊的血作为立约的凭证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基督用自己的宝血为这永约加盖印记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当作活祭</a:t>
            </a:r>
            <a:endParaRPr lang="en-US" altLang="zh-CN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死的：旧生命不死（破碎）新生命无法活出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活着：一举一动有新生的样式</a:t>
            </a:r>
            <a:endParaRPr lang="en-US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献祭是人到神面前唯一的途径</a:t>
            </a:r>
            <a:endParaRPr lang="en-US" altLang="zh-CN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en-US" altLang="zh-CN" sz="2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【</a:t>
            </a:r>
            <a:r>
              <a:rPr lang="zh-CN" altLang="en-US" sz="2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出</a:t>
            </a:r>
            <a:r>
              <a:rPr lang="en-US" altLang="zh-CN" sz="2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19</a:t>
            </a:r>
            <a:r>
              <a:rPr lang="zh-CN" altLang="en-US" sz="2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US" altLang="zh-CN" sz="2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6】</a:t>
            </a:r>
            <a:r>
              <a:rPr lang="zh-CN" altLang="en-US" sz="2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作祭司的国度，为圣洁的国民</a:t>
            </a:r>
            <a:endParaRPr lang="en-US" altLang="zh-CN" sz="2800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CDA9AB-70B2-822D-6C3E-EEDEA7836614}"/>
              </a:ext>
            </a:extLst>
          </p:cNvPr>
          <p:cNvSpPr txBox="1"/>
          <p:nvPr/>
        </p:nvSpPr>
        <p:spPr>
          <a:xfrm>
            <a:off x="735905" y="80872"/>
            <a:ext cx="11000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【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出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24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：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8】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摩西将血洒在百姓身上，说，你看，这是立约的血，是耶和华按这一切话与你们立约的凭据。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91B782B-83F8-0FAF-260E-43B74FAD8623}"/>
              </a:ext>
            </a:extLst>
          </p:cNvPr>
          <p:cNvGraphicFramePr>
            <a:graphicFrameLocks noGrp="1"/>
          </p:cNvGraphicFramePr>
          <p:nvPr/>
        </p:nvGraphicFramePr>
        <p:xfrm>
          <a:off x="3781972" y="1498600"/>
          <a:ext cx="81280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78297511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6981558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摩西之约</a:t>
                      </a:r>
                      <a:endParaRPr lang="en-US" sz="2400" b="1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新约</a:t>
                      </a:r>
                      <a:endParaRPr lang="en-US" sz="2400" b="1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948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写在石板上</a:t>
                      </a:r>
                      <a:endParaRPr lang="en-US" sz="2400" b="1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写在心版上</a:t>
                      </a:r>
                      <a:endParaRPr lang="en-US" sz="2400" b="1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3800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靠人顺服</a:t>
                      </a:r>
                      <a:endParaRPr lang="en-US" sz="2400" b="1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靠基督成全</a:t>
                      </a:r>
                      <a:endParaRPr lang="en-US" sz="2400" b="1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9477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以祭牲赎罪</a:t>
                      </a:r>
                      <a:endParaRPr lang="en-US" sz="2400" b="1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以基督的血</a:t>
                      </a:r>
                      <a:endParaRPr lang="en-US" sz="2400" b="1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7103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外在规范</a:t>
                      </a:r>
                      <a:endParaRPr lang="en-US" sz="2400" b="1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内在生命</a:t>
                      </a:r>
                      <a:endParaRPr lang="en-US" sz="2400" b="1" dirty="0"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4230815"/>
                  </a:ext>
                </a:extLst>
              </a:tr>
            </a:tbl>
          </a:graphicData>
        </a:graphic>
      </p:graphicFrame>
      <p:sp>
        <p:nvSpPr>
          <p:cNvPr id="10" name="Scroll: Vertical 9">
            <a:extLst>
              <a:ext uri="{FF2B5EF4-FFF2-40B4-BE49-F238E27FC236}">
                <a16:creationId xmlns:a16="http://schemas.microsoft.com/office/drawing/2014/main" id="{0B7113B6-E40F-C69D-F209-AEC56C8AFB7D}"/>
              </a:ext>
            </a:extLst>
          </p:cNvPr>
          <p:cNvSpPr/>
          <p:nvPr/>
        </p:nvSpPr>
        <p:spPr>
          <a:xfrm>
            <a:off x="6542691" y="4083269"/>
            <a:ext cx="5367282" cy="2693859"/>
          </a:xfrm>
          <a:prstGeom prst="verticalScrol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“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【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彼前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2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：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9】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惟有你们是被拣选的族类，是有君尊的祭司，是圣洁的国度，是属神的子民，要叫你们宣扬那召你们出黑暗入奇妙光明者的美德。”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82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F196A3-F8B7-DB42-98AD-13FAC4917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152" y="5267435"/>
            <a:ext cx="2385848" cy="15905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DDEB80-2D79-2CBA-173F-1312A4854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408" y="542537"/>
            <a:ext cx="10515600" cy="790574"/>
          </a:xfrm>
        </p:spPr>
        <p:txBody>
          <a:bodyPr/>
          <a:lstStyle/>
          <a:p>
            <a:r>
              <a:rPr lang="zh-CN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律法和会幕就是两棵树</a:t>
            </a:r>
            <a:endParaRPr lang="en-US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CFEDF-EDA4-C33C-EF0F-744A7C483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408" y="1238325"/>
            <a:ext cx="10706100" cy="5417507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律法本是叫人认识并远离罪</a:t>
            </a:r>
            <a:endParaRPr lang="en-US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律法不能叫人称义和成圣 ：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2"/>
            <a:r>
              <a:rPr lang="en-US" altLang="zh-CN" sz="24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【</a:t>
            </a:r>
            <a:r>
              <a:rPr lang="zh-CN" altLang="en-US" sz="24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罗</a:t>
            </a:r>
            <a:r>
              <a:rPr lang="en-US" altLang="zh-CN" sz="24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3</a:t>
            </a:r>
            <a:r>
              <a:rPr lang="zh-CN" altLang="en-US" sz="24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US" altLang="zh-CN" sz="24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20】</a:t>
            </a:r>
            <a:r>
              <a:rPr lang="zh-CN" altLang="en-US" sz="24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所以凡有血气的没有一个，因行律法，能在神面前称义。因为律法本是叫人知罪。</a:t>
            </a:r>
            <a:endParaRPr lang="en-US" altLang="zh-CN" sz="2400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选择靠着肉体守律法结局就是死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2"/>
            <a:r>
              <a:rPr lang="zh-CN" altLang="en-US" sz="2400" b="1" dirty="0">
                <a:latin typeface="KaiTi" panose="02010609060101010101" pitchFamily="49" charset="-122"/>
                <a:ea typeface="KaiTi" panose="02010609060101010101" pitchFamily="49" charset="-122"/>
              </a:rPr>
              <a:t>律法像分别善恶树，使人认识对错却不能给生命</a:t>
            </a:r>
            <a:endParaRPr lang="en-US" altLang="zh-CN" sz="2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会幕是让人看到并愿意与神同在</a:t>
            </a:r>
            <a:endParaRPr lang="en-US" altLang="zh-CN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会幕指向基督，引导人进入基督的生命，得永生，就是生命树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百姓错误的选择：</a:t>
            </a:r>
            <a:r>
              <a:rPr lang="zh-CN" altLang="en-US" sz="32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“凡耶和华所说的，我们都要遵行”</a:t>
            </a:r>
            <a:endParaRPr lang="en-US" altLang="zh-CN" sz="3200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亚当错误的选择，神为他预备了动物的皮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以色列百姓错误的选择，神为他们预备了献祭制度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62672B-69D9-F57C-696C-5915CD05F7E9}"/>
              </a:ext>
            </a:extLst>
          </p:cNvPr>
          <p:cNvSpPr txBox="1"/>
          <p:nvPr/>
        </p:nvSpPr>
        <p:spPr>
          <a:xfrm>
            <a:off x="1039660" y="80872"/>
            <a:ext cx="11038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【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约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1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：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17】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律法本是借着摩西传的，恩典和真理，都是由耶稣基督来的。</a:t>
            </a:r>
          </a:p>
        </p:txBody>
      </p:sp>
    </p:spTree>
    <p:extLst>
      <p:ext uri="{BB962C8B-B14F-4D97-AF65-F5344CB8AC3E}">
        <p14:creationId xmlns:p14="http://schemas.microsoft.com/office/powerpoint/2010/main" val="181348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百姓拜金牛像，摩西發怒摔破法版">
            <a:extLst>
              <a:ext uri="{FF2B5EF4-FFF2-40B4-BE49-F238E27FC236}">
                <a16:creationId xmlns:a16="http://schemas.microsoft.com/office/drawing/2014/main" id="{5181D033-C4FE-35F5-32FE-B9C7B4461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685" y="5496838"/>
            <a:ext cx="2430647" cy="136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百姓拜金牛像，摩西發怒摔破法版">
            <a:extLst>
              <a:ext uri="{FF2B5EF4-FFF2-40B4-BE49-F238E27FC236}">
                <a16:creationId xmlns:a16="http://schemas.microsoft.com/office/drawing/2014/main" id="{053EB084-7BB4-6EAE-6C93-3D561DBA7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464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E8D187-2C3D-36D1-A4A6-121AC1BA1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09" y="768367"/>
            <a:ext cx="10515600" cy="874952"/>
          </a:xfrm>
        </p:spPr>
        <p:txBody>
          <a:bodyPr/>
          <a:lstStyle/>
          <a:p>
            <a:r>
              <a:rPr lang="zh-CN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以色列人在山下的犯罪</a:t>
            </a:r>
            <a:endParaRPr lang="en-US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83F73-1B11-960B-E01A-4A6F7BEFD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09" y="1536734"/>
            <a:ext cx="11587619" cy="5321266"/>
          </a:xfrm>
        </p:spPr>
        <p:txBody>
          <a:bodyPr>
            <a:normAutofit lnSpcReduction="10000"/>
          </a:bodyPr>
          <a:lstStyle/>
          <a:p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百姓犯罪得罪神</a:t>
            </a:r>
            <a:endParaRPr lang="en-US" altLang="zh-CN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金牛犊：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2"/>
            <a:r>
              <a:rPr lang="zh-CN" altLang="en-US" sz="2400" b="1" dirty="0">
                <a:latin typeface="KaiTi" panose="02010609060101010101" pitchFamily="49" charset="-122"/>
                <a:ea typeface="KaiTi" panose="02010609060101010101" pitchFamily="49" charset="-122"/>
              </a:rPr>
              <a:t>牛神是埃及的众神之一，代表多产，公牛是其常见的象征物</a:t>
            </a:r>
            <a:endParaRPr lang="en-US" altLang="zh-CN" sz="2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2"/>
            <a:r>
              <a:rPr lang="zh-CN" altLang="en-US" sz="2400" b="1" dirty="0">
                <a:latin typeface="KaiTi" panose="02010609060101010101" pitchFamily="49" charset="-122"/>
                <a:ea typeface="KaiTi" panose="02010609060101010101" pitchFamily="49" charset="-122"/>
              </a:rPr>
              <a:t>以色列北国拜金牛犊使百姓陷在罪中</a:t>
            </a:r>
            <a:endParaRPr lang="en-US" altLang="zh-CN" sz="2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2"/>
            <a:r>
              <a:rPr lang="zh-CN" altLang="en-US" sz="2400" b="1" dirty="0">
                <a:latin typeface="KaiTi" panose="02010609060101010101" pitchFamily="49" charset="-122"/>
                <a:ea typeface="KaiTi" panose="02010609060101010101" pitchFamily="49" charset="-122"/>
              </a:rPr>
              <a:t>今天代表财富与力量：华尔街和伦敦证交所的牛犊雕像</a:t>
            </a:r>
            <a:endParaRPr lang="en-US" altLang="zh-CN" sz="2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偶像代表淫乱：随从世俗的风俗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亚伦的辩解：思念埃及，虚假敬虔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活在败坏中：在偶像面前吃喝、歌唱、玩耍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摩西的所发的“义怒”</a:t>
            </a:r>
            <a:endParaRPr lang="en-US" altLang="zh-CN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摔碎法版；把金牛犊磨碎让以色列人喝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致死三千人：犯罪的后果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为百姓代求：</a:t>
            </a:r>
            <a:r>
              <a:rPr lang="en-US" altLang="zh-CN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1</a:t>
            </a:r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）不要发烈怒 </a:t>
            </a:r>
            <a:r>
              <a:rPr lang="en-US" altLang="zh-CN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2</a:t>
            </a:r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）不降灾在百姓中 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marL="457200" lvl="1" indent="0">
              <a:buNone/>
            </a:pPr>
            <a:r>
              <a:rPr lang="en-US" altLang="zh-CN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3</a:t>
            </a:r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）持守所立的约</a:t>
            </a:r>
            <a:endParaRPr lang="en-US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FB0EAE-8C37-F1AC-18A8-4CB17DBDED59}"/>
              </a:ext>
            </a:extLst>
          </p:cNvPr>
          <p:cNvSpPr txBox="1"/>
          <p:nvPr/>
        </p:nvSpPr>
        <p:spPr>
          <a:xfrm>
            <a:off x="200416" y="-62630"/>
            <a:ext cx="11850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【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出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32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：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19-20】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摩西挨近营前就看见牛犊，又看见人跳舞，便发烈怒，把两块版扔在山下摔碎了，又将他们所铸的牛犊用火焚烧，磨得粉碎，撒在水面上，叫以色列人喝。</a:t>
            </a:r>
          </a:p>
        </p:txBody>
      </p:sp>
    </p:spTree>
    <p:extLst>
      <p:ext uri="{BB962C8B-B14F-4D97-AF65-F5344CB8AC3E}">
        <p14:creationId xmlns:p14="http://schemas.microsoft.com/office/powerpoint/2010/main" val="429152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活出基督的生命">
            <a:extLst>
              <a:ext uri="{FF2B5EF4-FFF2-40B4-BE49-F238E27FC236}">
                <a16:creationId xmlns:a16="http://schemas.microsoft.com/office/drawing/2014/main" id="{81A8D888-6D22-61F1-DD86-82889DD48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A037AA-DB68-8B51-A293-19BDBA55D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2998"/>
            <a:ext cx="10515600" cy="916076"/>
          </a:xfrm>
        </p:spPr>
        <p:txBody>
          <a:bodyPr/>
          <a:lstStyle/>
          <a:p>
            <a:r>
              <a:rPr lang="zh-CN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照着山上（基督）的样式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59628-49F6-A9B9-76D7-21910CBE5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04900"/>
            <a:ext cx="11239502" cy="5672228"/>
          </a:xfrm>
        </p:spPr>
        <p:txBody>
          <a:bodyPr>
            <a:normAutofit lnSpcReduction="10000"/>
          </a:bodyPr>
          <a:lstStyle/>
          <a:p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在基督里造成</a:t>
            </a:r>
            <a:endParaRPr lang="en-US" altLang="zh-CN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呼召出于神：不是自己的冲动</a:t>
            </a: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拿去不属于基督的成分：对付肉体和血气、骄傲</a:t>
            </a: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有基督的见证：让人看见基督而不是我们</a:t>
            </a:r>
            <a:endParaRPr lang="en-US" altLang="zh-CN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行出基督的样式</a:t>
            </a:r>
            <a:r>
              <a:rPr lang="en-US" altLang="zh-CN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–</a:t>
            </a:r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我们是祂手中的工作，叫我们能行出基督的美善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600" b="1" dirty="0">
                <a:latin typeface="KaiTi" panose="02010609060101010101" pitchFamily="49" charset="-122"/>
                <a:ea typeface="KaiTi" panose="02010609060101010101" pitchFamily="49" charset="-122"/>
              </a:rPr>
              <a:t>铜祭坛：基督十字架上宝血流出，成为挽回祭；我们要成为活祭</a:t>
            </a:r>
            <a:endParaRPr lang="en-US" altLang="zh-CN" sz="2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600" b="1" dirty="0">
                <a:latin typeface="KaiTi" panose="02010609060101010101" pitchFamily="49" charset="-122"/>
                <a:ea typeface="KaiTi" panose="02010609060101010101" pitchFamily="49" charset="-122"/>
              </a:rPr>
              <a:t>洗濯盆：基督除去我们的污秽；我们要成为圣洁的祭司</a:t>
            </a:r>
            <a:endParaRPr lang="en-US" altLang="zh-CN" sz="2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600" b="1" dirty="0">
                <a:latin typeface="KaiTi" panose="02010609060101010101" pitchFamily="49" charset="-122"/>
                <a:ea typeface="KaiTi" panose="02010609060101010101" pitchFamily="49" charset="-122"/>
              </a:rPr>
              <a:t>金灯台：基督是生命的光；我们要行在光明中</a:t>
            </a:r>
            <a:endParaRPr lang="en-US" altLang="zh-CN" sz="2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600" b="1" dirty="0">
                <a:latin typeface="KaiTi" panose="02010609060101010101" pitchFamily="49" charset="-122"/>
                <a:ea typeface="KaiTi" panose="02010609060101010101" pitchFamily="49" charset="-122"/>
              </a:rPr>
              <a:t>陈设饼：基督是生命的粮；我们让神的话成为日用的饮食</a:t>
            </a:r>
            <a:endParaRPr lang="en-US" altLang="zh-CN" sz="2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600" b="1" dirty="0">
                <a:latin typeface="KaiTi" panose="02010609060101010101" pitchFamily="49" charset="-122"/>
                <a:ea typeface="KaiTi" panose="02010609060101010101" pitchFamily="49" charset="-122"/>
              </a:rPr>
              <a:t>金香坛：基督为我们祷告、代求；我们借祷告与神亲近</a:t>
            </a:r>
            <a:endParaRPr lang="en-US" altLang="zh-CN" sz="2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600" b="1" dirty="0">
                <a:latin typeface="KaiTi" panose="02010609060101010101" pitchFamily="49" charset="-122"/>
                <a:ea typeface="KaiTi" panose="02010609060101010101" pitchFamily="49" charset="-122"/>
              </a:rPr>
              <a:t>约柜：法版（除罪）、杖（复活）、吗哪（生命的供应）指向基督</a:t>
            </a:r>
            <a:endParaRPr lang="en-US" altLang="zh-CN" sz="2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600" b="1" dirty="0">
                <a:latin typeface="KaiTi" panose="02010609060101010101" pitchFamily="49" charset="-122"/>
                <a:ea typeface="KaiTi" panose="02010609060101010101" pitchFamily="49" charset="-122"/>
              </a:rPr>
              <a:t>施恩座：连于元首基督</a:t>
            </a:r>
            <a:endParaRPr lang="en-US" altLang="zh-CN" sz="2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600" b="1" dirty="0">
                <a:latin typeface="KaiTi" panose="02010609060101010101" pitchFamily="49" charset="-122"/>
                <a:ea typeface="KaiTi" panose="02010609060101010101" pitchFamily="49" charset="-122"/>
              </a:rPr>
              <a:t>幔子：基督的身体；我们经过基督的身体，与神联合</a:t>
            </a:r>
            <a:endParaRPr lang="en-US" altLang="zh-CN" sz="2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endParaRPr lang="en-US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BE831E-F76C-FD97-4BF2-614DFA341C5A}"/>
              </a:ext>
            </a:extLst>
          </p:cNvPr>
          <p:cNvSpPr txBox="1"/>
          <p:nvPr/>
        </p:nvSpPr>
        <p:spPr>
          <a:xfrm>
            <a:off x="7265096" y="80872"/>
            <a:ext cx="48126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【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弗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2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：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10】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我们原是他的工作，在基督耶稣里造成的，为要叫我们行善，就是神所预备叫我们行的。</a:t>
            </a:r>
          </a:p>
        </p:txBody>
      </p:sp>
    </p:spTree>
    <p:extLst>
      <p:ext uri="{BB962C8B-B14F-4D97-AF65-F5344CB8AC3E}">
        <p14:creationId xmlns:p14="http://schemas.microsoft.com/office/powerpoint/2010/main" val="152839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CCA03-4B7B-C5F1-5591-07EA85F61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34" y="4138163"/>
            <a:ext cx="4124858" cy="2106333"/>
          </a:xfrm>
        </p:spPr>
        <p:txBody>
          <a:bodyPr anchor="t">
            <a:normAutofit/>
          </a:bodyPr>
          <a:lstStyle/>
          <a:p>
            <a:r>
              <a:rPr lang="zh-CN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决志和受洗不是入天堂的门票</a:t>
            </a:r>
            <a:endParaRPr lang="en-US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1026" name="Picture 2" descr="门票| 走进天堂| 高等学府 ...">
            <a:extLst>
              <a:ext uri="{FF2B5EF4-FFF2-40B4-BE49-F238E27FC236}">
                <a16:creationId xmlns:a16="http://schemas.microsoft.com/office/drawing/2014/main" id="{A9A89056-3036-0B72-9293-66C476E6B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2" r="-1" b="-1"/>
          <a:stretch>
            <a:fillRect/>
          </a:stretch>
        </p:blipFill>
        <p:spPr bwMode="auto">
          <a:xfrm>
            <a:off x="-2" y="10"/>
            <a:ext cx="6096002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美国护照变化即将到来你需要知道的几件事 ...">
            <a:extLst>
              <a:ext uri="{FF2B5EF4-FFF2-40B4-BE49-F238E27FC236}">
                <a16:creationId xmlns:a16="http://schemas.microsoft.com/office/drawing/2014/main" id="{7B68B28E-926B-FCF6-F987-536C4A90F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6" r="1" b="16661"/>
          <a:stretch>
            <a:fillRect/>
          </a:stretch>
        </p:blipFill>
        <p:spPr bwMode="auto">
          <a:xfrm>
            <a:off x="6096000" y="1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AC8DF490-C22A-F953-E1C7-B9B4B37FD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367319"/>
            <a:ext cx="12192000" cy="123363"/>
            <a:chOff x="876692" y="4888672"/>
            <a:chExt cx="10439007" cy="123363"/>
          </a:xfrm>
        </p:grpSpPr>
        <p:sp>
          <p:nvSpPr>
            <p:cNvPr id="1039" name="Rectangle 1038">
              <a:extLst>
                <a:ext uri="{FF2B5EF4-FFF2-40B4-BE49-F238E27FC236}">
                  <a16:creationId xmlns:a16="http://schemas.microsoft.com/office/drawing/2014/main" id="{B0E046CD-C684-7EEC-3D0B-B8BED646E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515" y="-269151"/>
              <a:ext cx="123362" cy="10439007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40" name="Rectangle 1039">
              <a:extLst>
                <a:ext uri="{FF2B5EF4-FFF2-40B4-BE49-F238E27FC236}">
                  <a16:creationId xmlns:a16="http://schemas.microsoft.com/office/drawing/2014/main" id="{BF64D758-5833-C33E-2DC2-75925B9F0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719273" y="2415609"/>
              <a:ext cx="123362" cy="506949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B2F04-33F1-31AB-00CF-4A483D127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0515" y="3670126"/>
            <a:ext cx="6864263" cy="2590003"/>
          </a:xfrm>
        </p:spPr>
        <p:txBody>
          <a:bodyPr anchor="t">
            <a:normAutofit/>
          </a:bodyPr>
          <a:lstStyle/>
          <a:p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人若不真正明白神的心意，无法进入神的国</a:t>
            </a:r>
            <a:endParaRPr lang="en-US" altLang="zh-CN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en-US" altLang="zh-CN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《</a:t>
            </a:r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去英国坐飞机的经历</a:t>
            </a:r>
            <a:r>
              <a:rPr lang="en-US" altLang="zh-CN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》</a:t>
            </a:r>
          </a:p>
          <a:p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以色列百姓来到西乃山神学院，神要亲自装备他们</a:t>
            </a:r>
            <a:endParaRPr lang="en-US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165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D3264-65A9-E2E7-E21C-EDEEBD615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499" y="222250"/>
            <a:ext cx="10785953" cy="6413500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出</a:t>
            </a:r>
            <a:r>
              <a:rPr lang="en-US" altLang="zh-CN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19</a:t>
            </a:r>
            <a:r>
              <a:rPr lang="zh-CN" altLang="en-US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US" altLang="zh-CN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6】</a:t>
            </a:r>
            <a:r>
              <a:rPr lang="zh-CN" altLang="en-US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你们要归我作祭司的国度，为圣洁的国民。这些话你要告诉以色列人。</a:t>
            </a:r>
            <a:endParaRPr lang="en-US" altLang="zh-CN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出</a:t>
            </a:r>
            <a:r>
              <a:rPr lang="en-US" altLang="zh-CN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20</a:t>
            </a:r>
            <a:r>
              <a:rPr lang="zh-CN" altLang="en-US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US" altLang="zh-CN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20】</a:t>
            </a:r>
            <a:r>
              <a:rPr lang="zh-CN" altLang="en-US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摩西对百姓说，不要惧怕，因为神降临是要试验你们，叫你们时常敬畏他，不致犯罪。</a:t>
            </a:r>
            <a:endParaRPr lang="en-US" altLang="zh-CN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出</a:t>
            </a:r>
            <a:r>
              <a:rPr lang="en-US" altLang="zh-CN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25</a:t>
            </a:r>
            <a:r>
              <a:rPr lang="zh-CN" altLang="en-US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US" altLang="zh-CN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40】</a:t>
            </a:r>
            <a:r>
              <a:rPr lang="zh-CN" altLang="en-US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要谨慎作这些物件，都要照着在山上指示你的样式。</a:t>
            </a:r>
            <a:endParaRPr lang="en-US" altLang="zh-CN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出</a:t>
            </a:r>
            <a:r>
              <a:rPr lang="en-US" altLang="zh-CN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20</a:t>
            </a:r>
            <a:r>
              <a:rPr lang="zh-CN" altLang="en-US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US" altLang="zh-CN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24】</a:t>
            </a:r>
            <a:r>
              <a:rPr lang="zh-CN" altLang="en-US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你要为我筑土坛，在上面以牛羊献为燔祭和平安祭。凡记下我名的地方，我必到那里赐福给你。</a:t>
            </a:r>
            <a:endParaRPr lang="en-US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出</a:t>
            </a:r>
            <a:r>
              <a:rPr lang="en-US" altLang="zh-CN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24</a:t>
            </a:r>
            <a:r>
              <a:rPr lang="zh-CN" altLang="en-US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US" altLang="zh-CN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8】</a:t>
            </a:r>
            <a:r>
              <a:rPr lang="zh-CN" altLang="en-US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摩西将血洒在百姓身上，说，你看，这是立约的血，是耶和华按这一切话与你们立约的凭据。</a:t>
            </a:r>
            <a:endParaRPr lang="en-US" altLang="zh-CN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出</a:t>
            </a:r>
            <a:r>
              <a:rPr lang="en-US" altLang="zh-CN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32</a:t>
            </a:r>
            <a:r>
              <a:rPr lang="zh-CN" altLang="en-US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US" altLang="zh-CN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19-20】</a:t>
            </a:r>
            <a:r>
              <a:rPr lang="zh-CN" altLang="en-US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 摩西挨近营前就看见牛犊，又看见人跳舞，便发烈怒，把两块版扔在山下摔碎了，又将他们所铸的牛犊用火焚烧，磨得粉碎，撒在水面上，叫以色列人喝。</a:t>
            </a:r>
            <a:endParaRPr lang="en-US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【</a:t>
            </a:r>
            <a:r>
              <a:rPr lang="zh-CN" altLang="en-US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弗</a:t>
            </a:r>
            <a:r>
              <a:rPr lang="en-US" altLang="zh-CN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2</a:t>
            </a:r>
            <a:r>
              <a:rPr lang="zh-CN" altLang="en-US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US" altLang="zh-CN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10】</a:t>
            </a:r>
            <a:r>
              <a:rPr lang="zh-CN" altLang="en-US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我们原是他的工作，在基督耶稣里造成的，为要叫我们行善，就是神所预备叫我们行的。</a:t>
            </a:r>
          </a:p>
        </p:txBody>
      </p:sp>
    </p:spTree>
    <p:extLst>
      <p:ext uri="{BB962C8B-B14F-4D97-AF65-F5344CB8AC3E}">
        <p14:creationId xmlns:p14="http://schemas.microsoft.com/office/powerpoint/2010/main" val="65891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7A1D6-AACA-2F7E-DEC8-A00E3266A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7074"/>
          </a:xfrm>
        </p:spPr>
        <p:txBody>
          <a:bodyPr>
            <a:normAutofit fontScale="90000"/>
          </a:bodyPr>
          <a:lstStyle/>
          <a:p>
            <a:r>
              <a:rPr lang="zh-CN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在颁布律法之前的恩典</a:t>
            </a:r>
            <a:r>
              <a:rPr lang="zh-CN" altLang="en-US" sz="4000" b="1" dirty="0">
                <a:latin typeface="KaiTi" panose="02010609060101010101" pitchFamily="49" charset="-122"/>
                <a:ea typeface="KaiTi" panose="02010609060101010101" pitchFamily="49" charset="-122"/>
              </a:rPr>
              <a:t>（如小鹰在母鹰的翅膀上）</a:t>
            </a:r>
            <a:endParaRPr lang="en-US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309E9-4321-24D9-CD27-AF0A3DBEF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0238"/>
            <a:ext cx="10515600" cy="48116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546B258-7F5A-4966-52CD-B72BF10D4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90756"/>
            <a:ext cx="10515600" cy="481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392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8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C72BB7-414F-9504-61D1-36732BF33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544" y="5686982"/>
            <a:ext cx="1582455" cy="11710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D62603-5417-DF8A-43AA-C0C494CF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4243"/>
          </a:xfrm>
        </p:spPr>
        <p:txBody>
          <a:bodyPr/>
          <a:lstStyle/>
          <a:p>
            <a:r>
              <a:rPr lang="zh-CN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颁布诫命、律例、典章的目的</a:t>
            </a:r>
            <a:endParaRPr lang="en-US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9CB14-4A9E-526A-33BB-55154350A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9368"/>
            <a:ext cx="10836058" cy="4967595"/>
          </a:xfrm>
        </p:spPr>
        <p:txBody>
          <a:bodyPr>
            <a:normAutofit lnSpcReduction="10000"/>
          </a:bodyPr>
          <a:lstStyle/>
          <a:p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律法的组成：神给人的标准和要求</a:t>
            </a:r>
            <a:endParaRPr lang="en-US" altLang="zh-CN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诫命：十诫</a:t>
            </a:r>
            <a:r>
              <a:rPr lang="en-US" altLang="zh-CN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—</a:t>
            </a:r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四条神与人、六条人与人 强调神的权柄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律例：关乎宗教方面的祭礼、节期、献祭和敬拜的规矩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典章：人对于遵守律法的职责：刑事律、民事律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犹太人的统计</a:t>
            </a:r>
            <a:r>
              <a:rPr lang="en-US" altLang="zh-CN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613</a:t>
            </a:r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条：</a:t>
            </a:r>
            <a:r>
              <a:rPr lang="en-US" altLang="zh-CN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248</a:t>
            </a:r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正面（你当作）</a:t>
            </a:r>
            <a:r>
              <a:rPr lang="en-US" altLang="zh-CN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365</a:t>
            </a:r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条负面（你不可做）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律法的作用：告诫以色列人他们不得见神的原因</a:t>
            </a:r>
            <a:endParaRPr lang="en-US" altLang="zh-CN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律法的目的：</a:t>
            </a:r>
            <a:endParaRPr lang="en-US" altLang="zh-CN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律法常常被用来约束别人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活出属神的样式： </a:t>
            </a:r>
            <a:r>
              <a:rPr lang="en-US" altLang="zh-CN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【</a:t>
            </a:r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申</a:t>
            </a:r>
            <a:r>
              <a:rPr lang="en-US" altLang="zh-CN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US" altLang="zh-CN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1】</a:t>
            </a:r>
            <a:endParaRPr lang="en-US" altLang="zh-CN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得享神的恩典和祝福： </a:t>
            </a:r>
            <a:r>
              <a:rPr lang="en-US" altLang="zh-CN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【</a:t>
            </a:r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申</a:t>
            </a:r>
            <a:r>
              <a:rPr lang="en-US" altLang="zh-CN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4</a:t>
            </a:r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US" altLang="zh-CN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40】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72FBD3-9956-1829-2FAD-E5391F5B9995}"/>
              </a:ext>
            </a:extLst>
          </p:cNvPr>
          <p:cNvSpPr txBox="1"/>
          <p:nvPr/>
        </p:nvSpPr>
        <p:spPr>
          <a:xfrm>
            <a:off x="385176" y="10663"/>
            <a:ext cx="11176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【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出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19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：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6】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你们要归我作祭司的国度，为圣洁的国民。这些话你要告诉以色列人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。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  <p:sp>
        <p:nvSpPr>
          <p:cNvPr id="5" name="Scroll: Vertical 4">
            <a:extLst>
              <a:ext uri="{FF2B5EF4-FFF2-40B4-BE49-F238E27FC236}">
                <a16:creationId xmlns:a16="http://schemas.microsoft.com/office/drawing/2014/main" id="{0FFFECBA-83D4-2ADB-3CC7-ED186400BC4C}"/>
              </a:ext>
            </a:extLst>
          </p:cNvPr>
          <p:cNvSpPr/>
          <p:nvPr/>
        </p:nvSpPr>
        <p:spPr>
          <a:xfrm>
            <a:off x="6976997" y="2880986"/>
            <a:ext cx="5215003" cy="3419606"/>
          </a:xfrm>
          <a:prstGeom prst="verticalScrol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【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申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4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：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1】</a:t>
            </a: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以色列人哪、現在我所教訓你們的律例、典章、你們要聽從遵行、好叫你們存活、得以進入耶和華你們列祖之　神所賜給你們的地、承受為業。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  <p:sp>
        <p:nvSpPr>
          <p:cNvPr id="6" name="Scroll: Vertical 5">
            <a:extLst>
              <a:ext uri="{FF2B5EF4-FFF2-40B4-BE49-F238E27FC236}">
                <a16:creationId xmlns:a16="http://schemas.microsoft.com/office/drawing/2014/main" id="{39AAB388-26C6-ED09-4ED1-36B46E1BDB37}"/>
              </a:ext>
            </a:extLst>
          </p:cNvPr>
          <p:cNvSpPr/>
          <p:nvPr/>
        </p:nvSpPr>
        <p:spPr>
          <a:xfrm>
            <a:off x="6976997" y="2880986"/>
            <a:ext cx="5215003" cy="3419606"/>
          </a:xfrm>
          <a:prstGeom prst="verticalScrol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【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申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4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：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40】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我今日将他的律例诫命晓谕你，你要遵守，使你和你的子孙可以得福，并使你的日子在耶和华你神所赐的地上得以长久。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07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8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69965-1914-A83A-3D65-4FE867269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2073"/>
            <a:ext cx="10515600" cy="866775"/>
          </a:xfrm>
        </p:spPr>
        <p:txBody>
          <a:bodyPr>
            <a:normAutofit/>
          </a:bodyPr>
          <a:lstStyle/>
          <a:p>
            <a:r>
              <a:rPr lang="zh-CN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十诫乃是神的恩典：</a:t>
            </a:r>
            <a:endParaRPr lang="en-US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53043-CB2D-7D43-6F2E-95185B9D2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8848"/>
            <a:ext cx="10515600" cy="4945063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律法启示神的属性</a:t>
            </a:r>
            <a:endParaRPr lang="en-US" altLang="zh-CN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圣洁：律法将神的子民分别为圣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公义：律法让我们知道在神面前我们都是罪人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慈爱：律法让人远离恶念，保护生命、家庭、财产、孤儿等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生命：律法为要叫人得生命</a:t>
            </a:r>
            <a:r>
              <a:rPr lang="en-US" altLang="zh-CN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-</a:t>
            </a:r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律法不是辖制，乃是引导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律法显明基督的恩典</a:t>
            </a:r>
            <a:endParaRPr lang="en-US" altLang="zh-CN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唯有耶稣活出律法的精意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唯有耶稣将律法刻入人心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唯有耶稣告诉我们如何遵行律法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BFFA2B-D8C8-B322-A115-0A8EA9CB0C6F}"/>
              </a:ext>
            </a:extLst>
          </p:cNvPr>
          <p:cNvSpPr txBox="1"/>
          <p:nvPr/>
        </p:nvSpPr>
        <p:spPr>
          <a:xfrm>
            <a:off x="526093" y="0"/>
            <a:ext cx="11438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【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出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20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：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20】 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摩西对百姓说，不要惧怕，因为神降临是要试验你们，叫你们时常敬畏他，不致犯罪。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B0CFFE-904C-5640-112F-632026FDB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544" y="5686982"/>
            <a:ext cx="1582455" cy="1171017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83B2978-0834-0236-73C7-F7CA72AFF0FB}"/>
              </a:ext>
            </a:extLst>
          </p:cNvPr>
          <p:cNvGraphicFramePr>
            <a:graphicFrameLocks noGrp="1"/>
          </p:cNvGraphicFramePr>
          <p:nvPr/>
        </p:nvGraphicFramePr>
        <p:xfrm>
          <a:off x="6716110" y="520262"/>
          <a:ext cx="5248857" cy="20306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49619">
                  <a:extLst>
                    <a:ext uri="{9D8B030D-6E8A-4147-A177-3AD203B41FA5}">
                      <a16:colId xmlns:a16="http://schemas.microsoft.com/office/drawing/2014/main" val="916724225"/>
                    </a:ext>
                  </a:extLst>
                </a:gridCol>
                <a:gridCol w="1749619">
                  <a:extLst>
                    <a:ext uri="{9D8B030D-6E8A-4147-A177-3AD203B41FA5}">
                      <a16:colId xmlns:a16="http://schemas.microsoft.com/office/drawing/2014/main" val="3381087122"/>
                    </a:ext>
                  </a:extLst>
                </a:gridCol>
                <a:gridCol w="1749619">
                  <a:extLst>
                    <a:ext uri="{9D8B030D-6E8A-4147-A177-3AD203B41FA5}">
                      <a16:colId xmlns:a16="http://schemas.microsoft.com/office/drawing/2014/main" val="2173314854"/>
                    </a:ext>
                  </a:extLst>
                </a:gridCol>
              </a:tblGrid>
              <a:tr h="40612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altLang="en-US" sz="2400" b="1" u="none" strike="noStrike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对比</a:t>
                      </a:r>
                      <a:endParaRPr lang="zh-TW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altLang="en-US" sz="2400" b="1" u="none" strike="noStrike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古埃及法律</a:t>
                      </a:r>
                      <a:endParaRPr lang="zh-TW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altLang="en-US" sz="2400" b="1" u="none" strike="noStrike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摩西律法</a:t>
                      </a:r>
                      <a:endParaRPr lang="zh-TW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1372374"/>
                  </a:ext>
                </a:extLst>
              </a:tr>
              <a:tr h="40612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altLang="en-US" sz="2400" b="1" u="none" strike="noStrike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权威根基</a:t>
                      </a:r>
                      <a:endParaRPr lang="zh-TW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altLang="en-US" sz="2400" b="1" u="none" strike="noStrike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法老</a:t>
                      </a:r>
                      <a:endParaRPr lang="zh-TW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altLang="en-US" sz="2400" b="1" u="none" strike="noStrike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耶和华</a:t>
                      </a:r>
                      <a:endParaRPr lang="zh-TW" altLang="en-US" sz="2400" b="1" i="0" u="none" strike="noStrike">
                        <a:solidFill>
                          <a:srgbClr val="000000"/>
                        </a:solidFill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34166332"/>
                  </a:ext>
                </a:extLst>
              </a:tr>
              <a:tr h="40612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altLang="en-US" sz="2400" b="1" u="none" strike="noStrike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法律性质</a:t>
                      </a:r>
                      <a:endParaRPr lang="zh-TW" altLang="en-US" sz="2400" b="1" i="0" u="none" strike="noStrike">
                        <a:solidFill>
                          <a:srgbClr val="000000"/>
                        </a:solidFill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altLang="en-US" sz="2400" b="1" u="none" strike="noStrike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维护秩序</a:t>
                      </a:r>
                      <a:endParaRPr lang="zh-TW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altLang="en-US" sz="2400" b="1" u="none" strike="noStrike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反映神圣洁</a:t>
                      </a:r>
                      <a:endParaRPr lang="zh-TW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09881271"/>
                  </a:ext>
                </a:extLst>
              </a:tr>
              <a:tr h="40612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altLang="en-US" sz="2400" b="1" u="none" strike="noStrike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是否绝对</a:t>
                      </a:r>
                      <a:endParaRPr lang="zh-TW" altLang="en-US" sz="2400" b="1" i="0" u="none" strike="noStrike">
                        <a:solidFill>
                          <a:srgbClr val="000000"/>
                        </a:solidFill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altLang="en-US" sz="2400" b="1" u="none" strike="noStrike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随法老</a:t>
                      </a:r>
                      <a:r>
                        <a:rPr lang="zh-CN" altLang="en-US" sz="2400" b="1" u="none" strike="noStrike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心意</a:t>
                      </a:r>
                      <a:endParaRPr lang="zh-TW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altLang="en-US" sz="2400" b="1" u="none" strike="noStrike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不可更改</a:t>
                      </a:r>
                      <a:endParaRPr lang="zh-TW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53023367"/>
                  </a:ext>
                </a:extLst>
              </a:tr>
              <a:tr h="40612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altLang="en-US" sz="2400" b="1" u="none" strike="noStrike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对象</a:t>
                      </a:r>
                      <a:endParaRPr lang="zh-TW" altLang="en-US" sz="2400" b="1" i="0" u="none" strike="noStrike">
                        <a:solidFill>
                          <a:srgbClr val="000000"/>
                        </a:solidFill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altLang="en-US" sz="2400" b="1" u="none" strike="noStrike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社会等级</a:t>
                      </a:r>
                      <a:endParaRPr lang="zh-TW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zh-TW" altLang="en-US" sz="2400" b="1" u="none" strike="noStrike" dirty="0">
                          <a:effectLst/>
                          <a:latin typeface="KaiTi" panose="02010609060101010101" pitchFamily="49" charset="-122"/>
                          <a:ea typeface="KaiTi" panose="02010609060101010101" pitchFamily="49" charset="-122"/>
                        </a:rPr>
                        <a:t>立约子民</a:t>
                      </a:r>
                      <a:endParaRPr lang="zh-TW" alt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KaiTi" panose="02010609060101010101" pitchFamily="49" charset="-122"/>
                        <a:ea typeface="KaiTi" panose="02010609060101010101" pitchFamily="49" charset="-122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521221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619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8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A51CA-FD37-6086-13AF-60C31503F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89140"/>
            <a:ext cx="10861110" cy="5387823"/>
          </a:xfrm>
        </p:spPr>
        <p:txBody>
          <a:bodyPr/>
          <a:lstStyle/>
          <a:p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律法与着新约圣徒的关系</a:t>
            </a:r>
            <a:endParaRPr lang="en-US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神并没有废掉律法 ：</a:t>
            </a:r>
            <a:r>
              <a:rPr lang="en-US" altLang="zh-CN" sz="2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【</a:t>
            </a:r>
            <a:r>
              <a:rPr lang="zh-CN" altLang="en-US" sz="2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太</a:t>
            </a:r>
            <a:r>
              <a:rPr lang="en-US" altLang="zh-CN" sz="2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5</a:t>
            </a:r>
            <a:r>
              <a:rPr lang="zh-CN" altLang="en-US" sz="2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US" altLang="zh-CN" sz="2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17a】</a:t>
            </a:r>
            <a:r>
              <a:rPr lang="zh-CN" altLang="en-US" sz="2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莫想我来要废掉律法和先知。</a:t>
            </a:r>
            <a:endParaRPr lang="en-US" altLang="zh-CN" sz="2800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基督成全了律法：</a:t>
            </a:r>
            <a:r>
              <a:rPr lang="en-US" altLang="zh-CN" sz="2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【</a:t>
            </a:r>
            <a:r>
              <a:rPr lang="zh-CN" altLang="en-US" sz="2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太</a:t>
            </a:r>
            <a:r>
              <a:rPr lang="en-US" altLang="zh-CN" sz="2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5</a:t>
            </a:r>
            <a:r>
              <a:rPr lang="zh-CN" altLang="en-US" sz="2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US" altLang="zh-CN" sz="2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17b】</a:t>
            </a:r>
            <a:r>
              <a:rPr lang="zh-CN" altLang="en-US" sz="2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我来不是要废掉，乃是要成全</a:t>
            </a:r>
            <a:r>
              <a:rPr lang="en-US" altLang="zh-CN" sz="2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.</a:t>
            </a: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诫命：显明神的圣洁与爱 </a:t>
            </a:r>
            <a:r>
              <a:rPr lang="en-US" altLang="zh-CN" sz="2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【</a:t>
            </a:r>
            <a:r>
              <a:rPr lang="zh-CN" altLang="en-US" sz="2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罗</a:t>
            </a:r>
            <a:r>
              <a:rPr lang="en-US" altLang="zh-CN" sz="2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13</a:t>
            </a:r>
            <a:r>
              <a:rPr lang="zh-CN" altLang="en-US" sz="2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US" altLang="zh-CN" sz="2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10】</a:t>
            </a:r>
            <a:r>
              <a:rPr lang="zh-TW" altLang="en-US" sz="2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所以</a:t>
            </a:r>
            <a:r>
              <a:rPr lang="zh-CN" altLang="en-US" sz="2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爱就完全了律法</a:t>
            </a:r>
            <a:endParaRPr lang="en-US" altLang="zh-CN" sz="2800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律例：献祭、洁净、节期与饮食 指向基督的品格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典章：公义与秩序的启示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en-US" altLang="zh-CN" sz="32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【</a:t>
            </a:r>
            <a:r>
              <a:rPr lang="zh-CN" altLang="en-US" sz="32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罗</a:t>
            </a:r>
            <a:r>
              <a:rPr lang="en-US" altLang="zh-CN" sz="32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10</a:t>
            </a:r>
            <a:r>
              <a:rPr lang="zh-CN" altLang="en-US" sz="32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：</a:t>
            </a:r>
            <a:r>
              <a:rPr lang="en-US" altLang="zh-CN" sz="32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4】</a:t>
            </a:r>
            <a:r>
              <a:rPr lang="zh-CN" altLang="en-US" sz="32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律法的总结就是基督</a:t>
            </a:r>
            <a:endParaRPr lang="en-US" altLang="zh-CN" sz="3200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基督的爱是律法完全的表达：不是为定罪，乃是为永生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律法显出我们的旧造，在基督里成为新造的人</a:t>
            </a:r>
            <a:endParaRPr lang="en-US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82821B-2B2B-D845-E6A2-A34B8132C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544" y="5686982"/>
            <a:ext cx="1582455" cy="117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9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CE93B6-80E3-66A9-75E5-2F3A0AF205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0"/>
            <a:ext cx="1218007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EA7D1-B27A-BE81-E78B-61AB70390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9327"/>
            <a:ext cx="10515600" cy="4760973"/>
          </a:xfrm>
        </p:spPr>
        <p:txBody>
          <a:bodyPr>
            <a:normAutofit lnSpcReduction="10000"/>
          </a:bodyPr>
          <a:lstStyle/>
          <a:p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属灵的器具</a:t>
            </a:r>
            <a:endParaRPr lang="en-US" altLang="zh-CN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外院：预备敬拜的地方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2"/>
            <a:r>
              <a:rPr lang="zh-CN" altLang="en-US" sz="2400" b="1" dirty="0">
                <a:latin typeface="KaiTi" panose="02010609060101010101" pitchFamily="49" charset="-122"/>
                <a:ea typeface="KaiTi" panose="02010609060101010101" pitchFamily="49" charset="-122"/>
              </a:rPr>
              <a:t>铜祭坛： 有生命被宰杀献上</a:t>
            </a:r>
            <a:endParaRPr lang="en-US" altLang="zh-CN" sz="2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2"/>
            <a:r>
              <a:rPr lang="zh-CN" altLang="en-US" sz="2400" b="1" dirty="0">
                <a:latin typeface="KaiTi" panose="02010609060101010101" pitchFamily="49" charset="-122"/>
                <a:ea typeface="KaiTi" panose="02010609060101010101" pitchFamily="49" charset="-122"/>
              </a:rPr>
              <a:t>洗濯盆： 洁净、除去污秽、鉴察，预备自己</a:t>
            </a:r>
            <a:endParaRPr lang="en-US" altLang="zh-CN" sz="2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圣所：预备服事的地方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2"/>
            <a:r>
              <a:rPr lang="zh-CN" altLang="en-US" sz="2400" b="1" dirty="0">
                <a:latin typeface="KaiTi" panose="02010609060101010101" pitchFamily="49" charset="-122"/>
                <a:ea typeface="KaiTi" panose="02010609060101010101" pitchFamily="49" charset="-122"/>
              </a:rPr>
              <a:t>金灯台：生命的光、恩膏的教训和启示</a:t>
            </a:r>
            <a:endParaRPr lang="en-US" altLang="zh-CN" sz="2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2"/>
            <a:r>
              <a:rPr lang="zh-CN" altLang="en-US" sz="2400" b="1" dirty="0">
                <a:latin typeface="KaiTi" panose="02010609060101010101" pitchFamily="49" charset="-122"/>
                <a:ea typeface="KaiTi" panose="02010609060101010101" pitchFamily="49" charset="-122"/>
              </a:rPr>
              <a:t>陈设饼：生命的粮、神的供应，唯有祭司有权利吃</a:t>
            </a:r>
            <a:endParaRPr lang="en-US" altLang="zh-CN" sz="2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2"/>
            <a:r>
              <a:rPr lang="zh-CN" altLang="en-US" sz="2400" b="1" dirty="0">
                <a:latin typeface="KaiTi" panose="02010609060101010101" pitchFamily="49" charset="-122"/>
                <a:ea typeface="KaiTi" panose="02010609060101010101" pitchFamily="49" charset="-122"/>
              </a:rPr>
              <a:t>金香坛：大祭司的祷告、信心的表现、圣灵的工作进入人心</a:t>
            </a:r>
            <a:endParaRPr lang="en-US" altLang="zh-CN" sz="2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至圣所：预备与神同在的地方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2"/>
            <a:r>
              <a:rPr lang="zh-CN" altLang="en-US" sz="2400" b="1" dirty="0">
                <a:latin typeface="KaiTi" panose="02010609060101010101" pitchFamily="49" charset="-122"/>
                <a:ea typeface="KaiTi" panose="02010609060101010101" pitchFamily="49" charset="-122"/>
              </a:rPr>
              <a:t>约柜：法版（除罪）、杖（复活）、吗哪（生命的供应）</a:t>
            </a:r>
            <a:endParaRPr lang="en-US" altLang="zh-CN" sz="2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2"/>
            <a:r>
              <a:rPr lang="zh-CN" altLang="en-US" sz="2400" b="1" dirty="0">
                <a:latin typeface="KaiTi" panose="02010609060101010101" pitchFamily="49" charset="-122"/>
                <a:ea typeface="KaiTi" panose="02010609060101010101" pitchFamily="49" charset="-122"/>
              </a:rPr>
              <a:t>施恩座：恩典的显现</a:t>
            </a:r>
            <a:endParaRPr lang="en-US" altLang="zh-CN" sz="2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2"/>
            <a:r>
              <a:rPr lang="zh-CN" altLang="en-US" sz="2400" b="1" dirty="0">
                <a:latin typeface="KaiTi" panose="02010609060101010101" pitchFamily="49" charset="-122"/>
                <a:ea typeface="KaiTi" panose="02010609060101010101" pitchFamily="49" charset="-122"/>
              </a:rPr>
              <a:t>幔子：与罪的隔绝、划定圣洁的界限、提醒人敬畏</a:t>
            </a:r>
            <a:endParaRPr lang="en-US" altLang="zh-CN" sz="24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endParaRPr lang="zh-CN" altLang="en-US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D7A12-8CE6-E5FD-760F-9F44F80ED4C3}"/>
              </a:ext>
            </a:extLst>
          </p:cNvPr>
          <p:cNvSpPr txBox="1"/>
          <p:nvPr/>
        </p:nvSpPr>
        <p:spPr>
          <a:xfrm>
            <a:off x="796447" y="0"/>
            <a:ext cx="11239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【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出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25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：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40】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要谨慎作这些物件，都要照着在山上指示你的样式。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16C5169-90F0-5229-5B78-02B3DD3B6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8675"/>
          </a:xfrm>
        </p:spPr>
        <p:txBody>
          <a:bodyPr/>
          <a:lstStyle/>
          <a:p>
            <a:r>
              <a:rPr lang="zh-CN" altLang="en-US" b="1" dirty="0">
                <a:latin typeface="KaiTi" panose="02010609060101010101" pitchFamily="49" charset="-122"/>
                <a:ea typeface="KaiTi" panose="02010609060101010101" pitchFamily="49" charset="-122"/>
              </a:rPr>
              <a:t>照着山上的样式</a:t>
            </a:r>
            <a:endParaRPr lang="en-US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11" name="Picture 10" descr="A painting of Bingham Canyon Mine in a mountain&#10;&#10;AI-generated content may be incorrect.">
            <a:extLst>
              <a:ext uri="{FF2B5EF4-FFF2-40B4-BE49-F238E27FC236}">
                <a16:creationId xmlns:a16="http://schemas.microsoft.com/office/drawing/2014/main" id="{3BFAB1FB-3F3B-D40D-8068-6E9D9D844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6706" y="5724394"/>
            <a:ext cx="2028090" cy="113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1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F7110-71C3-0848-3A4A-63B21BB5D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FC70C5E-1737-F406-D15B-A863396F64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0"/>
            <a:ext cx="1218007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EC0F5-13BC-496E-049A-56AB3623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235" y="945931"/>
            <a:ext cx="10515600" cy="5439103"/>
          </a:xfrm>
        </p:spPr>
        <p:txBody>
          <a:bodyPr/>
          <a:lstStyle/>
          <a:p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属灵的事用属灵的方式</a:t>
            </a:r>
            <a:endParaRPr lang="en-US" altLang="zh-CN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“山上”的启示：从神来，不是随从人的喜好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亲自到神的面前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神给异象，人需要亲自完成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属灵的眼睛被开启，毫无保留的记载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r>
              <a:rPr lang="zh-CN" altLang="en-US" sz="3200" b="1" dirty="0">
                <a:latin typeface="KaiTi" panose="02010609060101010101" pitchFamily="49" charset="-122"/>
                <a:ea typeface="KaiTi" panose="02010609060101010101" pitchFamily="49" charset="-122"/>
              </a:rPr>
              <a:t>属灵的意义：神的帐幕在人间</a:t>
            </a:r>
            <a:endParaRPr lang="en-US" altLang="zh-CN" sz="32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会幕是一个见证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神圣洁的居所：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生命的结合：透过样式看本体</a:t>
            </a:r>
            <a:endParaRPr lang="en-US" altLang="zh-CN" sz="2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  <a:p>
            <a:pPr lvl="1"/>
            <a:r>
              <a:rPr lang="zh-CN" altLang="en-US" sz="2800" b="1" dirty="0">
                <a:latin typeface="KaiTi" panose="02010609060101010101" pitchFamily="49" charset="-122"/>
                <a:ea typeface="KaiTi" panose="02010609060101010101" pitchFamily="49" charset="-122"/>
              </a:rPr>
              <a:t>拆毁一切不合乎的样式</a:t>
            </a:r>
            <a:endParaRPr lang="en-US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DB962A-4ECA-6C7F-DDB8-EFFB5205A966}"/>
              </a:ext>
            </a:extLst>
          </p:cNvPr>
          <p:cNvSpPr txBox="1"/>
          <p:nvPr/>
        </p:nvSpPr>
        <p:spPr>
          <a:xfrm>
            <a:off x="832235" y="80872"/>
            <a:ext cx="112454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【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出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25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：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40】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aiTi" panose="02010609060101010101" pitchFamily="49" charset="-122"/>
                <a:ea typeface="KaiTi" panose="02010609060101010101" pitchFamily="49" charset="-122"/>
                <a:cs typeface="+mn-cs"/>
              </a:rPr>
              <a:t>要谨慎作这些物件，都要照着在山上指示你的样式。</a:t>
            </a:r>
          </a:p>
        </p:txBody>
      </p:sp>
      <p:pic>
        <p:nvPicPr>
          <p:cNvPr id="10" name="Picture 9" descr="A painting of Bingham Canyon Mine in a mountain&#10;&#10;AI-generated content may be incorrect.">
            <a:extLst>
              <a:ext uri="{FF2B5EF4-FFF2-40B4-BE49-F238E27FC236}">
                <a16:creationId xmlns:a16="http://schemas.microsoft.com/office/drawing/2014/main" id="{ED44047E-64A9-2148-37D9-33AC24A19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1980" y="5740161"/>
            <a:ext cx="2028090" cy="113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1_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0" id="{AA96DF8A-BDF6-604E-8AAE-86B964088E8E}" vid="{A8E6FF1F-7477-8847-AA2C-1A20EABD6D35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0" id="{AA96DF8A-BDF6-604E-8AAE-86B964088E8E}" vid="{FF4F5C97-9255-D94D-B495-5ECA29199D53}"/>
    </a:ext>
  </a:extLst>
</a:theme>
</file>

<file path=ppt/theme/theme3.xml><?xml version="1.0" encoding="utf-8"?>
<a:theme xmlns:a="http://schemas.openxmlformats.org/drawingml/2006/main" name="2_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MC-2025-final" id="{0690491E-09C2-874E-B66A-C7212CEC3B08}" vid="{3392DADF-1DC4-3B4F-A746-6F1AF817F92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6645974-63EA-674D-9F9C-C165CDCC8CCC}">
  <we:reference id="wa200003706" version="1.1.0.0" store="en-US" storeType="OMEX"/>
  <we:alternateReferences>
    <we:reference id="wa200003706" version="1.1.0.0" store="WA20000370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1_Office Theme 2013 - 2022</Template>
  <TotalTime>359</TotalTime>
  <Words>2513</Words>
  <Application>Microsoft Office PowerPoint</Application>
  <PresentationFormat>Widescreen</PresentationFormat>
  <Paragraphs>206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KaiTi</vt:lpstr>
      <vt:lpstr>Aptos</vt:lpstr>
      <vt:lpstr>Aptos Display</vt:lpstr>
      <vt:lpstr>Arial</vt:lpstr>
      <vt:lpstr>Book Antiqua</vt:lpstr>
      <vt:lpstr>Calibri</vt:lpstr>
      <vt:lpstr>1_Office Theme 2013 - 2022</vt:lpstr>
      <vt:lpstr>Office Theme 2013 - 2022</vt:lpstr>
      <vt:lpstr>2_Office Theme 2013 - 2022</vt:lpstr>
      <vt:lpstr>Office Theme</vt:lpstr>
      <vt:lpstr>PowerPoint Presentation</vt:lpstr>
      <vt:lpstr>决志和受洗不是入天堂的门票</vt:lpstr>
      <vt:lpstr>PowerPoint Presentation</vt:lpstr>
      <vt:lpstr>在颁布律法之前的恩典（如小鹰在母鹰的翅膀上）</vt:lpstr>
      <vt:lpstr>颁布诫命、律例、典章的目的</vt:lpstr>
      <vt:lpstr>十诫乃是神的恩典：</vt:lpstr>
      <vt:lpstr>PowerPoint Presentation</vt:lpstr>
      <vt:lpstr>照着山上的样式</vt:lpstr>
      <vt:lpstr>PowerPoint Presentation</vt:lpstr>
      <vt:lpstr>PowerPoint Presentation</vt:lpstr>
      <vt:lpstr>五祭与节期的意义</vt:lpstr>
      <vt:lpstr>PowerPoint Presentation</vt:lpstr>
      <vt:lpstr>律法和会幕就是两棵树</vt:lpstr>
      <vt:lpstr>以色列人在山下的犯罪</vt:lpstr>
      <vt:lpstr>照着山上（基督）的样式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Xiao</dc:creator>
  <cp:lastModifiedBy>Luoyang Fang</cp:lastModifiedBy>
  <cp:revision>29</cp:revision>
  <dcterms:created xsi:type="dcterms:W3CDTF">2026-01-04T02:16:48Z</dcterms:created>
  <dcterms:modified xsi:type="dcterms:W3CDTF">2026-01-18T20:46:55Z</dcterms:modified>
</cp:coreProperties>
</file>