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3" r:id="rId2"/>
  </p:sldMasterIdLst>
  <p:notesMasterIdLst>
    <p:notesMasterId r:id="rId14"/>
  </p:notesMasterIdLst>
  <p:sldIdLst>
    <p:sldId id="266" r:id="rId3"/>
    <p:sldId id="267" r:id="rId4"/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1" d="100"/>
          <a:sy n="91" d="100"/>
        </p:scale>
        <p:origin x="2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9FB46-C993-4F70-B883-C4E03940BA83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94110-4239-4D58-974B-FC665C6B9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8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0CDF7-7122-4E01-B3E2-1E36E609B7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1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27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958C2-B182-400C-801A-2BA428C6F83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CFC9-CDC3-4E85-A049-43697269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0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0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2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3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3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B9F2-2FBE-47B7-9207-2B64D6F953D2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3657-5B43-4E78-BD65-91D17750C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0A825-E7BF-4B55-8E7E-2E4CDE68A958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57E2-8448-40E5-89AA-F3C63DEFCA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4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oss on a Hill">
            <a:extLst>
              <a:ext uri="{FF2B5EF4-FFF2-40B4-BE49-F238E27FC236}">
                <a16:creationId xmlns:a16="http://schemas.microsoft.com/office/drawing/2014/main" id="{81164B2A-6803-4B83-8CFE-A224B75B4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r="18631"/>
          <a:stretch/>
        </p:blipFill>
        <p:spPr bwMode="auto">
          <a:xfrm>
            <a:off x="0" y="0"/>
            <a:ext cx="12192000" cy="685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AD6927-B0D5-40E5-AEF9-D91775652FA8}"/>
              </a:ext>
            </a:extLst>
          </p:cNvPr>
          <p:cNvSpPr/>
          <p:nvPr/>
        </p:nvSpPr>
        <p:spPr>
          <a:xfrm>
            <a:off x="177410" y="6457989"/>
            <a:ext cx="33041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solidFill>
                  <a:srgbClr val="336600"/>
                </a:solidFill>
              </a:rPr>
              <a:t>Image from</a:t>
            </a:r>
            <a:r>
              <a:rPr lang="zh-CN" altLang="en-US" sz="1350" dirty="0">
                <a:solidFill>
                  <a:srgbClr val="336600"/>
                </a:solidFill>
              </a:rPr>
              <a:t>：</a:t>
            </a:r>
            <a:r>
              <a:rPr lang="en-US" sz="1350" dirty="0">
                <a:solidFill>
                  <a:srgbClr val="336600"/>
                </a:solidFill>
              </a:rPr>
              <a:t>https://answersingenesis.org/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1CCDF62-703A-4065-95CB-687B4B8EED65}"/>
              </a:ext>
            </a:extLst>
          </p:cNvPr>
          <p:cNvSpPr txBox="1">
            <a:spLocks/>
          </p:cNvSpPr>
          <p:nvPr/>
        </p:nvSpPr>
        <p:spPr>
          <a:xfrm>
            <a:off x="5777220" y="1628688"/>
            <a:ext cx="4737682" cy="1528544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450"/>
              </a:spcAft>
            </a:pPr>
            <a:r>
              <a:rPr lang="en-US" altLang="zh-CN" sz="4500" b="1" dirty="0">
                <a:solidFill>
                  <a:srgbClr val="FFFFFF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CCMC-Cary </a:t>
            </a:r>
          </a:p>
          <a:p>
            <a:pPr>
              <a:spcAft>
                <a:spcPts val="450"/>
              </a:spcAft>
            </a:pPr>
            <a:r>
              <a:rPr lang="en-US" altLang="zh-CN" sz="4500" b="1" dirty="0">
                <a:solidFill>
                  <a:srgbClr val="FFFFFF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Sunday Service</a:t>
            </a:r>
          </a:p>
          <a:p>
            <a:pPr>
              <a:spcAft>
                <a:spcPts val="450"/>
              </a:spcAft>
            </a:pPr>
            <a:r>
              <a:rPr lang="en-US" altLang="zh-CN" sz="2475" b="1" dirty="0">
                <a:solidFill>
                  <a:srgbClr val="FFFFFF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October 30, 2022</a:t>
            </a:r>
          </a:p>
        </p:txBody>
      </p:sp>
    </p:spTree>
    <p:extLst>
      <p:ext uri="{BB962C8B-B14F-4D97-AF65-F5344CB8AC3E}">
        <p14:creationId xmlns:p14="http://schemas.microsoft.com/office/powerpoint/2010/main" val="863082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orry Republicans, Jesus was a Marxist | Dan Arel">
            <a:extLst>
              <a:ext uri="{FF2B5EF4-FFF2-40B4-BE49-F238E27FC236}">
                <a16:creationId xmlns:a16="http://schemas.microsoft.com/office/drawing/2014/main" id="{CBCEC03A-8817-4481-9193-F762B5B78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r="24086" b="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3E76-CD2C-424E-B6BF-772ED27A7F24}"/>
              </a:ext>
            </a:extLst>
          </p:cNvPr>
          <p:cNvSpPr txBox="1"/>
          <p:nvPr/>
        </p:nvSpPr>
        <p:spPr>
          <a:xfrm>
            <a:off x="7445708" y="125835"/>
            <a:ext cx="4447869" cy="82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4000" b="1" dirty="0">
                <a:solidFill>
                  <a:srgbClr val="00B050"/>
                </a:solidFill>
                <a:latin typeface="Agency FB" panose="020B0503020202020204" pitchFamily="34" charset="0"/>
                <a:ea typeface="+mj-ea"/>
                <a:cs typeface="+mj-cs"/>
              </a:rPr>
              <a:t>Dedication vs. Deception </a:t>
            </a:r>
            <a:endParaRPr lang="en-US" sz="4000" b="1" dirty="0">
              <a:solidFill>
                <a:srgbClr val="00B05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033" y="1073781"/>
            <a:ext cx="4898917" cy="565838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/>
              <a:t>What does Jesus value?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solidFill>
                  <a:srgbClr val="0000FF"/>
                </a:solidFill>
              </a:rPr>
              <a:t>“Assuredly, I say to you, inasmuch as you did it to one of the least of these My brethren, you did it to Me.” </a:t>
            </a:r>
            <a:r>
              <a:rPr lang="en-US" sz="3000" b="1" dirty="0"/>
              <a:t>(Matthew 25:40)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/>
              <a:t>Dedication is the source of our motivation to serve</a:t>
            </a:r>
            <a:r>
              <a:rPr lang="en-US" altLang="zh-CN" sz="1700" b="1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/>
              <a:t>The order is important!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9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/>
              <a:t>Don’t fall for the deception of Humanism</a:t>
            </a:r>
          </a:p>
        </p:txBody>
      </p:sp>
    </p:spTree>
    <p:extLst>
      <p:ext uri="{BB962C8B-B14F-4D97-AF65-F5344CB8AC3E}">
        <p14:creationId xmlns:p14="http://schemas.microsoft.com/office/powerpoint/2010/main" val="39603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Gaudi's Famous Church in Barcelona Spain | Vino Con Vista Adventures of ...">
            <a:extLst>
              <a:ext uri="{FF2B5EF4-FFF2-40B4-BE49-F238E27FC236}">
                <a16:creationId xmlns:a16="http://schemas.microsoft.com/office/drawing/2014/main" id="{AFBDDB78-A5DA-4F02-8996-7BD8B467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7" y="3171038"/>
            <a:ext cx="6375634" cy="355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17" y="640887"/>
            <a:ext cx="4934123" cy="19345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Mary of Bethany: Her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accumulation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 led to the ultimate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breakthrough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; her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dedication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 is an example for all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21443-0C5A-4620-B7FC-EF2D6776E135}"/>
              </a:ext>
            </a:extLst>
          </p:cNvPr>
          <p:cNvSpPr txBox="1">
            <a:spLocks/>
          </p:cNvSpPr>
          <p:nvPr/>
        </p:nvSpPr>
        <p:spPr>
          <a:xfrm>
            <a:off x="6761529" y="4352145"/>
            <a:ext cx="5058559" cy="2291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Judas Iscariot: His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deterioration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 caused the eventual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breakdown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; his </a:t>
            </a:r>
            <a:r>
              <a:rPr lang="en-US" altLang="zh-CN" sz="30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deception</a:t>
            </a: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 should be alarming </a:t>
            </a:r>
            <a:r>
              <a:rPr lang="en-US" altLang="zh-CN" sz="3000" b="1">
                <a:latin typeface="Century Gothic" panose="020B0502020202020204" pitchFamily="34" charset="0"/>
                <a:ea typeface="SimSun" panose="02010600030101010101" pitchFamily="2" charset="-122"/>
              </a:rPr>
              <a:t>to all</a:t>
            </a:r>
            <a:endParaRPr lang="en-US" altLang="zh-CN" sz="30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122" name="Picture 2" descr="Bridget Mary's Blog: Christ Means Anointed, Mary of Magdala and the ...">
            <a:extLst>
              <a:ext uri="{FF2B5EF4-FFF2-40B4-BE49-F238E27FC236}">
                <a16:creationId xmlns:a16="http://schemas.microsoft.com/office/drawing/2014/main" id="{D969E2E1-DEC8-4C10-BEFA-4D892C31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840" y="130030"/>
            <a:ext cx="6837377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1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8D7EBC-C5A2-4865-8B4F-A41FE2915C01}"/>
              </a:ext>
            </a:extLst>
          </p:cNvPr>
          <p:cNvSpPr txBox="1"/>
          <p:nvPr/>
        </p:nvSpPr>
        <p:spPr>
          <a:xfrm>
            <a:off x="2926020" y="333305"/>
            <a:ext cx="6121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00FF"/>
                </a:solidFill>
                <a:latin typeface="Agency FB" panose="020B0503020202020204" pitchFamily="34" charset="0"/>
              </a:rPr>
              <a:t>For the </a:t>
            </a:r>
            <a:r>
              <a:rPr lang="en-US" sz="2700" b="1" cap="small" dirty="0">
                <a:solidFill>
                  <a:srgbClr val="0000FF"/>
                </a:solidFill>
                <a:latin typeface="Agency FB" panose="020B0503020202020204" pitchFamily="34" charset="0"/>
              </a:rPr>
              <a:t>Lord</a:t>
            </a:r>
            <a:r>
              <a:rPr lang="en-US" sz="2700" b="1" dirty="0">
                <a:solidFill>
                  <a:srgbClr val="0000FF"/>
                </a:solidFill>
                <a:latin typeface="Agency FB" panose="020B0503020202020204" pitchFamily="34" charset="0"/>
              </a:rPr>
              <a:t> knows the way of the righteous,</a:t>
            </a:r>
            <a:br>
              <a:rPr lang="en-US" sz="2700" b="1" dirty="0">
                <a:solidFill>
                  <a:srgbClr val="0000FF"/>
                </a:solidFill>
                <a:latin typeface="Agency FB" panose="020B0503020202020204" pitchFamily="34" charset="0"/>
              </a:rPr>
            </a:br>
            <a:r>
              <a:rPr lang="en-US" sz="2700" b="1" dirty="0">
                <a:solidFill>
                  <a:srgbClr val="0000FF"/>
                </a:solidFill>
                <a:latin typeface="Agency FB" panose="020B0503020202020204" pitchFamily="34" charset="0"/>
              </a:rPr>
              <a:t>But the way of the ungodly shall perish. </a:t>
            </a:r>
            <a:r>
              <a:rPr lang="en-US" sz="2700" b="1" dirty="0">
                <a:solidFill>
                  <a:srgbClr val="000000"/>
                </a:solidFill>
                <a:latin typeface="Agency FB" panose="020B0503020202020204" pitchFamily="34" charset="0"/>
              </a:rPr>
              <a:t>(Psalm 1:6)</a:t>
            </a:r>
            <a:endParaRPr lang="en-US" sz="2700" b="1" dirty="0"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8306C-6AB7-45BC-83AC-757999E52AD8}"/>
              </a:ext>
            </a:extLst>
          </p:cNvPr>
          <p:cNvSpPr txBox="1"/>
          <p:nvPr/>
        </p:nvSpPr>
        <p:spPr>
          <a:xfrm>
            <a:off x="373573" y="2264421"/>
            <a:ext cx="2736908" cy="3023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There will be weeping and gnashing of teeth, when you see Abraham and Isaac and Jacob and all the prophets in the kingdom of God, and yourselves thrust out. 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(Luke 13:28)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3AAD2-667E-4FD4-BF3B-12E31A245B78}"/>
              </a:ext>
            </a:extLst>
          </p:cNvPr>
          <p:cNvSpPr txBox="1"/>
          <p:nvPr/>
        </p:nvSpPr>
        <p:spPr>
          <a:xfrm>
            <a:off x="9312178" y="2079756"/>
            <a:ext cx="2667698" cy="33932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His lord said to him, “Well done, good and faithful servant; you have been faithful over a few things, I will make you ruler over many things. Enter into the joy of your lord.” </a:t>
            </a:r>
            <a:r>
              <a:rPr lang="en-US" sz="2400" b="1" dirty="0">
                <a:solidFill>
                  <a:srgbClr val="000000"/>
                </a:solidFill>
                <a:latin typeface="Agency FB" panose="020B0503020202020204" pitchFamily="34" charset="0"/>
              </a:rPr>
              <a:t>(Matthew 25:23)</a:t>
            </a:r>
            <a:endParaRPr lang="en-US" sz="2400" b="1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Crossroads: A New Beginning - The Congregational Church of West Medford ...">
            <a:extLst>
              <a:ext uri="{FF2B5EF4-FFF2-40B4-BE49-F238E27FC236}">
                <a16:creationId xmlns:a16="http://schemas.microsoft.com/office/drawing/2014/main" id="{1B1A4B90-447C-411C-9197-9B14E2B98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1416909"/>
            <a:ext cx="5453449" cy="5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720A914-8852-48A8-B223-EDBAFA864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13" y="176168"/>
            <a:ext cx="11962701" cy="6595567"/>
          </a:xfrm>
        </p:spPr>
        <p:txBody>
          <a:bodyPr>
            <a:noAutofit/>
          </a:bodyPr>
          <a:lstStyle/>
          <a:p>
            <a:pPr algn="l"/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3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And being in Bethany at the house of Simon the leper, as He sat at the table, a woman came having an alabaster flask of very costly oil of spikenard. Then she broke the flask and poured it on His head. 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4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But there were some who were indignant among themselves, and said, “Why was this fragrant oil wasted? 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5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For it might have been sold for more than three hundred denarii and given to the poor.” And they criticized her sharply. 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6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But Jesus said, “Let her alone. Why do you trouble her? She has done a good work for Me. 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7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For you have the poor with you always, and whenever you wish you may do them good; but Me you do not have always. 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8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She has done what she could. She has come beforehand to anoint My body for burial. 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9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Assuredly, I say to you, wherever this gospel is preached in the whole world, what this woman has done will also be told as a memorial to her.”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 10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Then Judas Iscariot, one of the twelve, went to the chief priests to betray Him to them. </a:t>
            </a:r>
            <a:r>
              <a:rPr lang="en-US" sz="2800" b="1" baseline="30000" dirty="0">
                <a:solidFill>
                  <a:srgbClr val="0000FF"/>
                </a:solidFill>
                <a:latin typeface="Century Gothic" panose="020B0502020202020204" pitchFamily="34" charset="0"/>
              </a:rPr>
              <a:t>11</a:t>
            </a: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And when they heard it, they were glad, and promised to give him money. So he sought how he might conveniently betray Him. </a:t>
            </a:r>
            <a:r>
              <a:rPr lang="en-US" sz="2800" b="1" dirty="0">
                <a:latin typeface="Century Gothic" panose="020B0502020202020204" pitchFamily="34" charset="0"/>
              </a:rPr>
              <a:t>(Mark 14:3-11)</a:t>
            </a:r>
          </a:p>
        </p:txBody>
      </p:sp>
    </p:spTree>
    <p:extLst>
      <p:ext uri="{BB962C8B-B14F-4D97-AF65-F5344CB8AC3E}">
        <p14:creationId xmlns:p14="http://schemas.microsoft.com/office/powerpoint/2010/main" val="14420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5218-BB61-4E00-A19B-46FDD35B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77" y="394284"/>
            <a:ext cx="11877413" cy="6376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Century Gothic" panose="020B0502020202020204" pitchFamily="34" charset="0"/>
                <a:ea typeface="SimSun" panose="02010600030101010101" pitchFamily="2" charset="-122"/>
              </a:rPr>
              <a:t>Two events were purposely put together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10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Century Gothic" panose="020B0502020202020204" pitchFamily="34" charset="0"/>
                <a:ea typeface="SimSun" panose="02010600030101010101" pitchFamily="2" charset="-122"/>
              </a:rPr>
              <a:t>Mary of Bethany and Judas Iscariot had similarities</a:t>
            </a:r>
          </a:p>
          <a:p>
            <a:pPr marL="0" indent="0">
              <a:buNone/>
            </a:pPr>
            <a:endParaRPr lang="en-US" sz="3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4800" b="1" dirty="0">
                <a:latin typeface="Agency FB" panose="020B0503020202020204" pitchFamily="34" charset="0"/>
                <a:ea typeface="SimSun" panose="02010600030101010101" pitchFamily="2" charset="-122"/>
              </a:rPr>
              <a:t>Two Paths: Mary &amp; Judas</a:t>
            </a:r>
          </a:p>
          <a:p>
            <a:pPr marL="0" indent="0" algn="ctr">
              <a:buNone/>
            </a:pPr>
            <a:endParaRPr lang="en-US" altLang="zh-CN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Century Gothic" panose="020B0502020202020204" pitchFamily="34" charset="0"/>
                <a:ea typeface="SimSun" panose="02010600030101010101" pitchFamily="2" charset="-122"/>
              </a:rPr>
              <a:t>Mary: God-centered, elevated as a forever role model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Century Gothic" panose="020B0502020202020204" pitchFamily="34" charset="0"/>
                <a:ea typeface="SimSun" panose="02010600030101010101" pitchFamily="2" charset="-122"/>
              </a:rPr>
              <a:t>Judas: Self-centered, reduced to a symbol of disgrace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2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fundamental difference: </a:t>
            </a:r>
            <a:r>
              <a:rPr lang="en-US" altLang="zh-CN" sz="3200" b="1" dirty="0">
                <a:solidFill>
                  <a:srgbClr val="FF0000"/>
                </a:solidFill>
                <a:latin typeface="Century Gothic" panose="020B0502020202020204" pitchFamily="34" charset="0"/>
                <a:ea typeface="SimSun" panose="02010600030101010101" pitchFamily="2" charset="-122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33512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922789"/>
            <a:ext cx="7784983" cy="58316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Success does not happen overnight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Accumulation: choose the good part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Mary knew God’s will with her choice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Accumulation: obey God’s will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Mary was willing to submit to God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Deterioration: </a:t>
            </a:r>
            <a:r>
              <a:rPr lang="en-US" b="1" baseline="30000" dirty="0"/>
              <a:t> </a:t>
            </a:r>
            <a:r>
              <a:rPr lang="en-US" sz="3000" b="1" dirty="0">
                <a:latin typeface="Century Gothic" panose="020B0502020202020204" pitchFamily="34" charset="0"/>
              </a:rPr>
              <a:t>He said this, not because he cared about the poor, but because he was a thief, and having charge of the moneybag he used to help himself to what was put into it. (John 12:6)</a:t>
            </a:r>
            <a:endParaRPr lang="en-US" sz="30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3E76-CD2C-424E-B6BF-772ED27A7F24}"/>
              </a:ext>
            </a:extLst>
          </p:cNvPr>
          <p:cNvSpPr txBox="1"/>
          <p:nvPr/>
        </p:nvSpPr>
        <p:spPr>
          <a:xfrm>
            <a:off x="1644769" y="103518"/>
            <a:ext cx="876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gency FB" panose="020B0503020202020204" pitchFamily="34" charset="0"/>
                <a:ea typeface="SimSun" panose="02010600030101010101" pitchFamily="2" charset="-122"/>
              </a:rPr>
              <a:t>Accumulation vs. Deterioration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CF1813-8757-4E5C-A930-96127CD80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31" y="922789"/>
            <a:ext cx="4052430" cy="283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ching the Twelve Apostles: Judas Iscariot">
            <a:extLst>
              <a:ext uri="{FF2B5EF4-FFF2-40B4-BE49-F238E27FC236}">
                <a16:creationId xmlns:a16="http://schemas.microsoft.com/office/drawing/2014/main" id="{F80A8DDD-1F2C-42D4-A975-29B34E1B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31" y="4092094"/>
            <a:ext cx="4052430" cy="25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14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558" y="265678"/>
            <a:ext cx="7315200" cy="63266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accumulation of Hudson Taylor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How can we accumulate?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Accumulate in knowing God’s word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Accumulate in money management</a:t>
            </a:r>
            <a:endParaRPr lang="en-US" altLang="zh-CN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Accumulate in facing criticism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results of accumulation and deterioration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7D987A1-75FA-4D8E-B62C-0D740E41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" y="139150"/>
            <a:ext cx="4243037" cy="20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thes &amp; Offerings">
            <a:extLst>
              <a:ext uri="{FF2B5EF4-FFF2-40B4-BE49-F238E27FC236}">
                <a16:creationId xmlns:a16="http://schemas.microsoft.com/office/drawing/2014/main" id="{613D5646-E29B-4647-972B-254166AF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" y="2246244"/>
            <a:ext cx="4243037" cy="22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0 Tips for Handling Criticism in Ministry">
            <a:extLst>
              <a:ext uri="{FF2B5EF4-FFF2-40B4-BE49-F238E27FC236}">
                <a16:creationId xmlns:a16="http://schemas.microsoft.com/office/drawing/2014/main" id="{F9918776-5081-4719-80C7-C49D6188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8" y="4542182"/>
            <a:ext cx="4243037" cy="22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36" y="1208015"/>
            <a:ext cx="7667538" cy="55464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Breakthrough: Mary’s offering to Jesus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Breakdown: Judas’ betrayal of Jesus</a:t>
            </a:r>
          </a:p>
          <a:p>
            <a:pPr marL="0" indent="0">
              <a:buNone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breakthrough of Hudson Taylor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6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6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breakthrough of Eric Liddell</a:t>
            </a:r>
          </a:p>
          <a:p>
            <a:pPr marL="0" indent="0">
              <a:buNone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CN" sz="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Can we experience breakthrough?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6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6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What are the keys?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03E76-CD2C-424E-B6BF-772ED27A7F24}"/>
              </a:ext>
            </a:extLst>
          </p:cNvPr>
          <p:cNvSpPr txBox="1"/>
          <p:nvPr/>
        </p:nvSpPr>
        <p:spPr>
          <a:xfrm>
            <a:off x="1644769" y="103518"/>
            <a:ext cx="876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gency FB" panose="020B0503020202020204" pitchFamily="34" charset="0"/>
                <a:ea typeface="SimSun" panose="02010600030101010101" pitchFamily="2" charset="-122"/>
              </a:rPr>
              <a:t>Break</a:t>
            </a:r>
            <a:r>
              <a:rPr lang="en-US" altLang="zh-CN" sz="4000" b="1" dirty="0">
                <a:solidFill>
                  <a:srgbClr val="00B050"/>
                </a:solidFill>
                <a:latin typeface="Agency FB" panose="020B0503020202020204" pitchFamily="34" charset="0"/>
                <a:ea typeface="SimSun" panose="02010600030101010101" pitchFamily="2" charset="-122"/>
              </a:rPr>
              <a:t>through vs. Breakdown</a:t>
            </a:r>
            <a:endParaRPr lang="en-US" sz="4000" b="1" dirty="0">
              <a:solidFill>
                <a:srgbClr val="00B050"/>
              </a:solidFill>
              <a:latin typeface="Agency FB" panose="020B0503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3074" name="Picture 2" descr="Olympic torch route, day 27: Edinburgh is a city looking outwards ...">
            <a:extLst>
              <a:ext uri="{FF2B5EF4-FFF2-40B4-BE49-F238E27FC236}">
                <a16:creationId xmlns:a16="http://schemas.microsoft.com/office/drawing/2014/main" id="{D39B486D-08F1-4769-B85E-42ADECCDA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3739393"/>
            <a:ext cx="4058699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abbit Room | Hudson Taylor's Spiritual Secret">
            <a:extLst>
              <a:ext uri="{FF2B5EF4-FFF2-40B4-BE49-F238E27FC236}">
                <a16:creationId xmlns:a16="http://schemas.microsoft.com/office/drawing/2014/main" id="{10CE0E1F-6B25-4AE6-A543-23C087D25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1" y="1003811"/>
            <a:ext cx="4058699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14" y="411061"/>
            <a:ext cx="11484528" cy="63434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Key #1: experience the enormity of God’s forgiveness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How bad were our sins? How terrible would the result be?</a:t>
            </a:r>
          </a:p>
          <a:p>
            <a:pPr marL="457200" lvl="1" indent="0">
              <a:buNone/>
            </a:pPr>
            <a:endParaRPr lang="en-US" altLang="zh-CN" sz="9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more we have gotten, the more we are willing to give.</a:t>
            </a:r>
          </a:p>
          <a:p>
            <a:pPr marL="457200" lvl="1" indent="0">
              <a:buNone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Therefore I say to you, her sins, which are many, are forgiven, for she loved much. But to whom little is forgiven, the same loves little. </a:t>
            </a:r>
            <a:r>
              <a:rPr lang="en-US" sz="2800" b="1" dirty="0">
                <a:latin typeface="Century Gothic" panose="020B0502020202020204" pitchFamily="34" charset="0"/>
              </a:rPr>
              <a:t>(Luke 7:47)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800" b="1" dirty="0">
              <a:latin typeface="Century Gothic" panose="020B0502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b="1" dirty="0">
                <a:latin typeface="Century Gothic" panose="020B0502020202020204" pitchFamily="34" charset="0"/>
              </a:rPr>
              <a:t>Hudson Taylor: “If I had a thousand pounds China should have it- if I had a thousand lives, China should have them. No! Not China, but Christ. Can we do too much for Him? Can we do enough for such a precious </a:t>
            </a:r>
            <a:r>
              <a:rPr lang="en-US" sz="2800" b="1" dirty="0" err="1">
                <a:latin typeface="Century Gothic" panose="020B0502020202020204" pitchFamily="34" charset="0"/>
              </a:rPr>
              <a:t>Saviour</a:t>
            </a:r>
            <a:r>
              <a:rPr lang="en-US" sz="2800" b="1" dirty="0">
                <a:latin typeface="Century Gothic" panose="020B0502020202020204" pitchFamily="34" charset="0"/>
              </a:rPr>
              <a:t>?”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2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2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97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38EB0-60B8-4C26-BDA8-D7B322FA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6" y="335559"/>
            <a:ext cx="11727809" cy="64189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Key #2: desire for the glory of God’s presence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sz="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How important is it to us to be with God at the end?</a:t>
            </a:r>
          </a:p>
          <a:p>
            <a:pPr marL="457200" lvl="1" indent="0">
              <a:buNone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The more we long for it, the less will we be held back</a:t>
            </a: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And everyone who competes for the prize is temperate in all things. Now they do it to obtain a perishable crown, but we for an imperishable crown. </a:t>
            </a:r>
            <a:r>
              <a:rPr lang="en-US" sz="2800" b="1" dirty="0">
                <a:latin typeface="Century Gothic" panose="020B0502020202020204" pitchFamily="34" charset="0"/>
              </a:rPr>
              <a:t>(I Corinthians 9:25)</a:t>
            </a:r>
            <a:endParaRPr lang="en-US" altLang="zh-CN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US" altLang="zh-CN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Jim Elliot</a:t>
            </a:r>
            <a:r>
              <a:rPr lang="en-US" altLang="zh-CN" sz="2800" b="1" dirty="0">
                <a:latin typeface="Century Gothic" panose="020B0502020202020204" pitchFamily="34" charset="0"/>
                <a:ea typeface="SimSun" panose="02010600030101010101" pitchFamily="2" charset="-122"/>
              </a:rPr>
              <a:t>: “</a:t>
            </a:r>
            <a:r>
              <a:rPr lang="en-US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He is no fool who gives what he cannot keep to gain what he cannot lose.”</a:t>
            </a:r>
            <a:endParaRPr lang="en-US" altLang="zh-CN" sz="2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 marL="457200" lvl="1" indent="0">
              <a:buNone/>
            </a:pPr>
            <a:endParaRPr lang="en-US" altLang="zh-CN" sz="1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What we value determines if we can break through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CN" sz="800" b="1" dirty="0">
              <a:latin typeface="Century Gothic" panose="020B0502020202020204" pitchFamily="34" charset="0"/>
              <a:ea typeface="SimSun" panose="02010600030101010101" pitchFamily="2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000" b="1" dirty="0">
                <a:latin typeface="Century Gothic" panose="020B0502020202020204" pitchFamily="34" charset="0"/>
                <a:ea typeface="SimSun" panose="02010600030101010101" pitchFamily="2" charset="-122"/>
              </a:rPr>
              <a:t>What we value determines our effectiveness on earth</a:t>
            </a:r>
          </a:p>
        </p:txBody>
      </p:sp>
    </p:spTree>
    <p:extLst>
      <p:ext uri="{BB962C8B-B14F-4D97-AF65-F5344CB8AC3E}">
        <p14:creationId xmlns:p14="http://schemas.microsoft.com/office/powerpoint/2010/main" val="36029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</TotalTime>
  <Words>889</Words>
  <Application>Microsoft Office PowerPoint</Application>
  <PresentationFormat>Widescreen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Agency FB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Tennyson</dc:creator>
  <cp:lastModifiedBy>Chen, Tennyson</cp:lastModifiedBy>
  <cp:revision>37</cp:revision>
  <dcterms:created xsi:type="dcterms:W3CDTF">2018-10-15T14:10:26Z</dcterms:created>
  <dcterms:modified xsi:type="dcterms:W3CDTF">2022-10-29T20:35:43Z</dcterms:modified>
</cp:coreProperties>
</file>