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  <p:sldMasterId id="2147483676" r:id="rId3"/>
  </p:sldMasterIdLst>
  <p:notesMasterIdLst>
    <p:notesMasterId r:id="rId18"/>
  </p:notesMasterIdLst>
  <p:sldIdLst>
    <p:sldId id="274" r:id="rId4"/>
    <p:sldId id="275" r:id="rId5"/>
    <p:sldId id="276" r:id="rId6"/>
    <p:sldId id="257" r:id="rId7"/>
    <p:sldId id="258" r:id="rId8"/>
    <p:sldId id="259" r:id="rId9"/>
    <p:sldId id="277" r:id="rId10"/>
    <p:sldId id="261" r:id="rId11"/>
    <p:sldId id="262" r:id="rId12"/>
    <p:sldId id="263" r:id="rId13"/>
    <p:sldId id="278" r:id="rId14"/>
    <p:sldId id="267" r:id="rId15"/>
    <p:sldId id="270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E1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2" autoAdjust="0"/>
    <p:restoredTop sz="94660"/>
  </p:normalViewPr>
  <p:slideViewPr>
    <p:cSldViewPr snapToGrid="0">
      <p:cViewPr>
        <p:scale>
          <a:sx n="91" d="100"/>
          <a:sy n="91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F9D30-1782-43E5-9882-69660FCC9772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09083-2F08-4C11-ACC8-41DE1512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0CDF7-7122-4E01-B3E2-1E36E609B7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1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8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50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A825-E7BF-4B55-8E7E-2E4CDE68A958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09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58C2-B182-400C-801A-2BA428C6F83E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C9-CDC3-4E85-A049-436972692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4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521C-A0E1-4AA8-943B-AFCB8F5F651A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5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0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9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7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6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9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CBDD4-66B1-4B6E-88F1-E1557D307F5F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A742-FFB7-420B-B24F-9529B53E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75" r:id="rId3"/>
    <p:sldLayoutId id="2147483688" r:id="rId4"/>
    <p:sldLayoutId id="2147483677" r:id="rId5"/>
    <p:sldLayoutId id="2147483689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A825-E7BF-4B55-8E7E-2E4CDE68A958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57E2-8448-40E5-89AA-F3C63DEFC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4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521C-A0E1-4AA8-943B-AFCB8F5F651A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891-7ADC-44D7-BCED-B922258C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ross on a Hill">
            <a:extLst>
              <a:ext uri="{FF2B5EF4-FFF2-40B4-BE49-F238E27FC236}">
                <a16:creationId xmlns:a16="http://schemas.microsoft.com/office/drawing/2014/main" id="{81164B2A-6803-4B83-8CFE-A224B75B4B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r="18631"/>
          <a:stretch/>
        </p:blipFill>
        <p:spPr bwMode="auto">
          <a:xfrm>
            <a:off x="0" y="0"/>
            <a:ext cx="12192000" cy="685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AD6927-B0D5-40E5-AEF9-D91775652FA8}"/>
              </a:ext>
            </a:extLst>
          </p:cNvPr>
          <p:cNvSpPr/>
          <p:nvPr/>
        </p:nvSpPr>
        <p:spPr>
          <a:xfrm>
            <a:off x="177410" y="6457989"/>
            <a:ext cx="3304176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350" dirty="0">
                <a:solidFill>
                  <a:srgbClr val="336600"/>
                </a:solidFill>
              </a:rPr>
              <a:t>Image from</a:t>
            </a:r>
            <a:r>
              <a:rPr lang="zh-CN" altLang="en-US" sz="1350" dirty="0">
                <a:solidFill>
                  <a:srgbClr val="336600"/>
                </a:solidFill>
              </a:rPr>
              <a:t>：</a:t>
            </a:r>
            <a:r>
              <a:rPr lang="en-US" sz="1350" dirty="0">
                <a:solidFill>
                  <a:srgbClr val="336600"/>
                </a:solidFill>
              </a:rPr>
              <a:t>https://answersingenesis.org/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CCDF62-703A-4065-95CB-687B4B8EED65}"/>
              </a:ext>
            </a:extLst>
          </p:cNvPr>
          <p:cNvSpPr txBox="1">
            <a:spLocks/>
          </p:cNvSpPr>
          <p:nvPr/>
        </p:nvSpPr>
        <p:spPr>
          <a:xfrm>
            <a:off x="5777220" y="1628688"/>
            <a:ext cx="4737682" cy="1528544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450"/>
              </a:spcAft>
            </a:pPr>
            <a:r>
              <a:rPr lang="en-US" altLang="zh-CN" sz="4500" b="1" dirty="0">
                <a:solidFill>
                  <a:srgbClr val="FF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CCMC-Cary </a:t>
            </a:r>
          </a:p>
          <a:p>
            <a:pPr>
              <a:spcAft>
                <a:spcPts val="450"/>
              </a:spcAft>
            </a:pPr>
            <a:r>
              <a:rPr lang="en-US" altLang="zh-CN" sz="4500" b="1" dirty="0">
                <a:solidFill>
                  <a:srgbClr val="FF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Sunday Service</a:t>
            </a:r>
          </a:p>
          <a:p>
            <a:pPr>
              <a:spcAft>
                <a:spcPts val="450"/>
              </a:spcAft>
            </a:pPr>
            <a:r>
              <a:rPr lang="en-US" altLang="zh-CN" sz="2475" b="1" dirty="0">
                <a:solidFill>
                  <a:srgbClr val="FF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November 27, 2022</a:t>
            </a:r>
          </a:p>
        </p:txBody>
      </p:sp>
    </p:spTree>
    <p:extLst>
      <p:ext uri="{BB962C8B-B14F-4D97-AF65-F5344CB8AC3E}">
        <p14:creationId xmlns:p14="http://schemas.microsoft.com/office/powerpoint/2010/main" val="863082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58" y="352338"/>
            <a:ext cx="11727809" cy="6339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Faith drives us to trust God in our finance and all needs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Lacking faith makes us wanting more and more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Both Barnabas’ faith and Balaam’s disobedience were used by God to accomplish His purpose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God can use one’s disobedience, but the result may be miserable for the person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How do we want to be used by God</a:t>
            </a:r>
          </a:p>
        </p:txBody>
      </p:sp>
    </p:spTree>
    <p:extLst>
      <p:ext uri="{BB962C8B-B14F-4D97-AF65-F5344CB8AC3E}">
        <p14:creationId xmlns:p14="http://schemas.microsoft.com/office/powerpoint/2010/main" val="318150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58" y="352338"/>
            <a:ext cx="11727809" cy="6339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For he was a good man, full of the Holy Spirit and of faith. And </a:t>
            </a:r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great many people were added to the Lord</a:t>
            </a: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. </a:t>
            </a:r>
            <a:r>
              <a:rPr lang="en-US" sz="3200" b="1" dirty="0">
                <a:latin typeface="Century Gothic" panose="020B0502020202020204" pitchFamily="34" charset="0"/>
              </a:rPr>
              <a:t>(Acts 11:24)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BE1285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Our fruit distinguishes true and false believers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solidFill>
                <a:srgbClr val="BE1285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As a result of their work, Barnabas led people to God, and Balaam caused people to stumble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Our life can be a blessing as well as a curse to others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What kind of fruit do we want to bear?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How do we choose?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398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614" y="66503"/>
            <a:ext cx="11593585" cy="83127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The Decision To Be </a:t>
            </a:r>
            <a:r>
              <a:rPr lang="en-US" altLang="zh-CN" sz="4000" b="1" dirty="0">
                <a:solidFill>
                  <a:srgbClr val="00B05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A</a:t>
            </a:r>
            <a:r>
              <a:rPr lang="en-US" sz="4000" b="1" dirty="0">
                <a:solidFill>
                  <a:srgbClr val="00B05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 True Believer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14" y="1057166"/>
            <a:ext cx="11593585" cy="55953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Being a true believer does not mean we are perfect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We all have our own struggles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The key to a true believer – be filled with the Holy Spirit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And do not be drunk with wine, in which is dissipation; but be filled with the Spirit,</a:t>
            </a: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(Ephesians 5:18)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0000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How do we get filled with the Holy Spirit</a:t>
            </a:r>
            <a:endParaRPr lang="en-US" altLang="zh-CN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508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47" y="352337"/>
            <a:ext cx="11803310" cy="6339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BE1285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Be Filled with the Spirit – Confession &amp; Repentance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Then Peter said to them, “Repent, and let every one of you be baptized in the name of Jesus Christ for the remission of sins; and you shall receive the gift of the Holy Spirit. 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(Acts 2:38)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600" b="1" dirty="0">
                <a:solidFill>
                  <a:srgbClr val="BE1285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Be Filled with the Spirit – Petition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solidFill>
                <a:srgbClr val="BE1285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If you then, being evil, know how to give good gifts to your children, how much more will </a:t>
            </a:r>
            <a:r>
              <a:rPr lang="en-US" sz="3200" b="1" i="1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your</a:t>
            </a: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 heavenly Father give the Holy Spirit to those who ask Him!</a:t>
            </a: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 </a:t>
            </a:r>
            <a:r>
              <a:rPr lang="en-US" sz="3200" b="1" i="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(Luke 11:13)</a:t>
            </a:r>
            <a:endParaRPr lang="en-US" altLang="zh-CN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867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947" y="352337"/>
            <a:ext cx="11803310" cy="6339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BE1285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Be Filled with the Spirit – Conviction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i="0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14</a:t>
            </a: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Now this is the confidence that we have in Him, that if we ask anything according to His will, He hears us. </a:t>
            </a:r>
            <a:r>
              <a:rPr lang="en-US" sz="3200" b="1" i="0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15</a:t>
            </a: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And if we know that He hears us, whatever we ask, we know that we have the petitions that we have asked of Him. </a:t>
            </a:r>
            <a:r>
              <a:rPr lang="en-US" sz="3200" b="1" i="0" dirty="0">
                <a:effectLst/>
                <a:latin typeface="Century Gothic" panose="020B0502020202020204" pitchFamily="34" charset="0"/>
              </a:rPr>
              <a:t>(I John 5:14-15)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BE1285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Be Filled with the Spirit – Submission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solidFill>
                <a:srgbClr val="BE1285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i="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Do not quench the Spirit. </a:t>
            </a:r>
            <a:r>
              <a:rPr lang="en-US" sz="3200" b="1" i="0" dirty="0">
                <a:effectLst/>
                <a:latin typeface="Century Gothic" panose="020B0502020202020204" pitchFamily="34" charset="0"/>
                <a:ea typeface="SimSun" panose="02010600030101010101" pitchFamily="2" charset="-122"/>
              </a:rPr>
              <a:t>(I Thessalonians 5:19)</a:t>
            </a:r>
            <a:endParaRPr lang="en-US" altLang="zh-CN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May God help us to be filled with the Holy Spirit!</a:t>
            </a:r>
          </a:p>
        </p:txBody>
      </p:sp>
    </p:spTree>
    <p:extLst>
      <p:ext uri="{BB962C8B-B14F-4D97-AF65-F5344CB8AC3E}">
        <p14:creationId xmlns:p14="http://schemas.microsoft.com/office/powerpoint/2010/main" val="252154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8D7EBC-C5A2-4865-8B4F-A41FE2915C01}"/>
              </a:ext>
            </a:extLst>
          </p:cNvPr>
          <p:cNvSpPr txBox="1"/>
          <p:nvPr/>
        </p:nvSpPr>
        <p:spPr>
          <a:xfrm>
            <a:off x="2926020" y="333305"/>
            <a:ext cx="61218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700" b="1" dirty="0">
                <a:solidFill>
                  <a:srgbClr val="0000FF"/>
                </a:solidFill>
                <a:latin typeface="Agency FB" panose="020B0503020202020204" pitchFamily="34" charset="0"/>
              </a:rPr>
              <a:t>For the </a:t>
            </a:r>
            <a:r>
              <a:rPr lang="en-US" sz="2700" b="1" cap="small" dirty="0">
                <a:solidFill>
                  <a:srgbClr val="0000FF"/>
                </a:solidFill>
                <a:latin typeface="Agency FB" panose="020B0503020202020204" pitchFamily="34" charset="0"/>
              </a:rPr>
              <a:t>Lord</a:t>
            </a:r>
            <a:r>
              <a:rPr lang="en-US" sz="2700" b="1" dirty="0">
                <a:solidFill>
                  <a:srgbClr val="0000FF"/>
                </a:solidFill>
                <a:latin typeface="Agency FB" panose="020B0503020202020204" pitchFamily="34" charset="0"/>
              </a:rPr>
              <a:t> knows the way of the righteous,</a:t>
            </a:r>
            <a:br>
              <a:rPr lang="en-US" sz="2700" b="1" dirty="0">
                <a:solidFill>
                  <a:srgbClr val="0000FF"/>
                </a:solidFill>
                <a:latin typeface="Agency FB" panose="020B0503020202020204" pitchFamily="34" charset="0"/>
              </a:rPr>
            </a:br>
            <a:r>
              <a:rPr lang="en-US" sz="2700" b="1" dirty="0">
                <a:solidFill>
                  <a:srgbClr val="0000FF"/>
                </a:solidFill>
                <a:latin typeface="Agency FB" panose="020B0503020202020204" pitchFamily="34" charset="0"/>
              </a:rPr>
              <a:t>But the way of the ungodly shall perish. </a:t>
            </a:r>
            <a:r>
              <a:rPr lang="en-US" sz="2700" b="1" dirty="0">
                <a:solidFill>
                  <a:srgbClr val="000000"/>
                </a:solidFill>
                <a:latin typeface="Agency FB" panose="020B0503020202020204" pitchFamily="34" charset="0"/>
              </a:rPr>
              <a:t>(Psalm 1:6)</a:t>
            </a:r>
            <a:endParaRPr lang="en-US" sz="2700" b="1" dirty="0">
              <a:latin typeface="Agency FB" panose="020B0503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A8306C-6AB7-45BC-83AC-757999E52AD8}"/>
              </a:ext>
            </a:extLst>
          </p:cNvPr>
          <p:cNvSpPr txBox="1"/>
          <p:nvPr/>
        </p:nvSpPr>
        <p:spPr>
          <a:xfrm>
            <a:off x="373573" y="2264421"/>
            <a:ext cx="2736908" cy="3023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Agency FB" panose="020B0503020202020204" pitchFamily="34" charset="0"/>
              </a:rPr>
              <a:t>There will be weeping and gnashing of teeth, when you see Abraham and Isaac and Jacob and all the prophets in the kingdom of God, and yourselves thrust out. </a:t>
            </a:r>
            <a:r>
              <a:rPr lang="en-US" sz="2400" b="1" dirty="0">
                <a:solidFill>
                  <a:srgbClr val="000000"/>
                </a:solidFill>
                <a:latin typeface="Agency FB" panose="020B0503020202020204" pitchFamily="34" charset="0"/>
              </a:rPr>
              <a:t>(Luke 13:28)</a:t>
            </a:r>
            <a:endParaRPr lang="en-US" sz="2400" b="1" dirty="0">
              <a:latin typeface="Agency FB" panose="020B05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E3AAD2-667E-4FD4-BF3B-12E31A245B78}"/>
              </a:ext>
            </a:extLst>
          </p:cNvPr>
          <p:cNvSpPr txBox="1"/>
          <p:nvPr/>
        </p:nvSpPr>
        <p:spPr>
          <a:xfrm>
            <a:off x="9312178" y="2079756"/>
            <a:ext cx="2667698" cy="3393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  <a:latin typeface="Agency FB" panose="020B0503020202020204" pitchFamily="34" charset="0"/>
              </a:rPr>
              <a:t>His lord said to him, “Well done, good and faithful servant; you have been faithful over a few things, I will make you ruler over many things. Enter into the joy of your lord.” </a:t>
            </a:r>
            <a:r>
              <a:rPr lang="en-US" sz="2400" b="1" dirty="0">
                <a:solidFill>
                  <a:srgbClr val="000000"/>
                </a:solidFill>
                <a:latin typeface="Agency FB" panose="020B0503020202020204" pitchFamily="34" charset="0"/>
              </a:rPr>
              <a:t>(Matthew 25:23)</a:t>
            </a:r>
            <a:endParaRPr lang="en-US" sz="2400" b="1" dirty="0">
              <a:latin typeface="Agency FB" panose="020B0503020202020204" pitchFamily="34" charset="0"/>
            </a:endParaRPr>
          </a:p>
        </p:txBody>
      </p:sp>
      <p:pic>
        <p:nvPicPr>
          <p:cNvPr id="1026" name="Picture 2" descr="Crossroads: A New Beginning - The Congregational Church of West Medford ...">
            <a:extLst>
              <a:ext uri="{FF2B5EF4-FFF2-40B4-BE49-F238E27FC236}">
                <a16:creationId xmlns:a16="http://schemas.microsoft.com/office/drawing/2014/main" id="{1B1A4B90-447C-411C-9197-9B14E2B98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605" y="1416909"/>
            <a:ext cx="5453449" cy="518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8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46" y="771787"/>
            <a:ext cx="11719419" cy="58590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Two</a:t>
            </a:r>
            <a:r>
              <a:rPr lang="zh-CN" altLang="en-US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Paths:</a:t>
            </a:r>
            <a:r>
              <a:rPr lang="zh-CN" altLang="en-US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Barnabas</a:t>
            </a:r>
            <a:r>
              <a:rPr lang="zh-CN" altLang="en-US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&amp;</a:t>
            </a:r>
            <a:r>
              <a:rPr lang="zh-CN" altLang="en-US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6000" b="1" dirty="0">
                <a:latin typeface="Agency FB" panose="020B0503020202020204" pitchFamily="34" charset="0"/>
                <a:ea typeface="SimSun" panose="02010600030101010101" pitchFamily="2" charset="-122"/>
              </a:rPr>
              <a:t>Balaam</a:t>
            </a:r>
          </a:p>
          <a:p>
            <a:pPr marL="0" indent="0" algn="ctr">
              <a:buNone/>
            </a:pPr>
            <a:endParaRPr lang="en-US" altLang="zh-CN" sz="1500" b="1" dirty="0">
              <a:latin typeface="Agency FB" panose="020B0503020202020204" pitchFamily="34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en-US" sz="3900" b="1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15</a:t>
            </a:r>
            <a:r>
              <a:rPr lang="en-US" sz="3900" b="1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“Beware of false prophets, who come to you in sheep’s clothing, but inwardly they are ravenous wolves. </a:t>
            </a:r>
            <a:r>
              <a:rPr lang="en-US" sz="3900" b="1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16</a:t>
            </a:r>
            <a:r>
              <a:rPr lang="en-US" sz="3900" b="1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You will know them by their fruits. Do men gather grapes from thornbushes or figs from thistles? </a:t>
            </a:r>
            <a:r>
              <a:rPr lang="en-US" sz="3900" b="1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17</a:t>
            </a:r>
            <a:r>
              <a:rPr lang="en-US" sz="3900" b="1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Even so, every good tree bears good fruit, but a bad tree bears bad fruit. </a:t>
            </a:r>
            <a:r>
              <a:rPr lang="en-US" sz="3900" b="1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18</a:t>
            </a:r>
            <a:r>
              <a:rPr lang="en-US" sz="3900" b="1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A good tree cannot bear bad fruit, nor can a bad tree bear good fruit. </a:t>
            </a:r>
            <a:r>
              <a:rPr lang="en-US" sz="3900" b="1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19</a:t>
            </a:r>
            <a:r>
              <a:rPr lang="en-US" sz="3900" b="1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Every tree that does not bear good fruit is cut down and thrown into the fire. </a:t>
            </a:r>
            <a:r>
              <a:rPr lang="en-US" sz="3900" b="1" baseline="30000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20</a:t>
            </a:r>
            <a:r>
              <a:rPr lang="en-US" sz="3900" b="1" dirty="0">
                <a:solidFill>
                  <a:srgbClr val="0000FF"/>
                </a:solidFill>
                <a:effectLst/>
                <a:latin typeface="Century Gothic" panose="020B0502020202020204" pitchFamily="34" charset="0"/>
              </a:rPr>
              <a:t>Therefore by their fruits you will know them. </a:t>
            </a:r>
            <a:r>
              <a:rPr lang="en-US" sz="3900" b="1" i="0" dirty="0">
                <a:effectLst/>
                <a:latin typeface="Century Gothic" panose="020B0502020202020204" pitchFamily="34" charset="0"/>
              </a:rPr>
              <a:t>(Matthew 7:15-20)</a:t>
            </a:r>
            <a:endParaRPr lang="en-US" altLang="zh-CN" sz="39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615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679" y="90807"/>
            <a:ext cx="7130642" cy="6074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gency FB" panose="020B0503020202020204" pitchFamily="34" charset="0"/>
                <a:ea typeface="SimSun" panose="02010600030101010101" pitchFamily="2" charset="-122"/>
              </a:rPr>
              <a:t>Balaam (Numbers 22-25)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441" y="267156"/>
            <a:ext cx="3063535" cy="3082299"/>
          </a:xfr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69024" y="839585"/>
            <a:ext cx="8790417" cy="25894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Was not an Israelite, but knew their God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Was bribed by the Moabites for him to go cursing the Israelites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Received message from God and refused the prize initially</a:t>
            </a:r>
            <a:endParaRPr lang="en-US" sz="3200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9024" y="3716797"/>
            <a:ext cx="11853952" cy="3141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4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latin typeface="Century Gothic" panose="020B0502020202020204" pitchFamily="34" charset="0"/>
              </a:rPr>
              <a:t>“Though </a:t>
            </a:r>
            <a:r>
              <a:rPr lang="en-US" sz="3200" b="1" dirty="0" err="1">
                <a:latin typeface="Century Gothic" panose="020B0502020202020204" pitchFamily="34" charset="0"/>
              </a:rPr>
              <a:t>Balak</a:t>
            </a:r>
            <a:r>
              <a:rPr lang="en-US" sz="3200" b="1" dirty="0">
                <a:latin typeface="Century Gothic" panose="020B0502020202020204" pitchFamily="34" charset="0"/>
              </a:rPr>
              <a:t> were to give me his house full of silver and gold, I could not go beyond the command of the </a:t>
            </a:r>
            <a:r>
              <a:rPr lang="en-US" sz="3200" b="1" cap="small" dirty="0">
                <a:latin typeface="Century Gothic" panose="020B0502020202020204" pitchFamily="34" charset="0"/>
              </a:rPr>
              <a:t>Lord</a:t>
            </a:r>
            <a:r>
              <a:rPr lang="en-US" sz="3200" b="1" dirty="0">
                <a:latin typeface="Century Gothic" panose="020B0502020202020204" pitchFamily="34" charset="0"/>
              </a:rPr>
              <a:t> my God to do less or more. 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latin typeface="Century Gothic" panose="020B0502020202020204" pitchFamily="34" charset="0"/>
              </a:rPr>
              <a:t>“So you, too, please stay here tonight, that I may know what more the </a:t>
            </a:r>
            <a:r>
              <a:rPr lang="en-US" sz="3200" b="1" cap="small" dirty="0">
                <a:latin typeface="Century Gothic" panose="020B0502020202020204" pitchFamily="34" charset="0"/>
              </a:rPr>
              <a:t>Lord</a:t>
            </a:r>
            <a:r>
              <a:rPr lang="en-US" sz="3200" b="1" dirty="0">
                <a:latin typeface="Century Gothic" panose="020B0502020202020204" pitchFamily="34" charset="0"/>
              </a:rPr>
              <a:t> will say to me.”</a:t>
            </a:r>
            <a:endParaRPr lang="en-US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67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812" y="838308"/>
            <a:ext cx="2959331" cy="2946400"/>
          </a:xfr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34893" y="655026"/>
            <a:ext cx="8649048" cy="3312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Was blocked by an angel on the way, but forged ahead anyway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Was used by God to bless the Israelites eloquently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Instigated the Moabites to cause great sin and punishment among Israelites</a:t>
            </a:r>
            <a:endParaRPr lang="en-US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34893" y="4131013"/>
            <a:ext cx="11722214" cy="2244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They have forsaken the right way and gone astray, following the way of Balaam the son of </a:t>
            </a:r>
            <a:r>
              <a:rPr lang="en-US" sz="3200" b="1" dirty="0" err="1">
                <a:solidFill>
                  <a:srgbClr val="0000FF"/>
                </a:solidFill>
                <a:latin typeface="Century Gothic" panose="020B0502020202020204" pitchFamily="34" charset="0"/>
              </a:rPr>
              <a:t>Beor</a:t>
            </a: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, who loved the wages of unrighteousness; </a:t>
            </a:r>
            <a:r>
              <a:rPr lang="en-US" sz="3200" b="1" dirty="0">
                <a:latin typeface="Century Gothic" panose="020B0502020202020204" pitchFamily="34" charset="0"/>
              </a:rPr>
              <a:t>(II Peter 2:15)</a:t>
            </a:r>
            <a:endParaRPr lang="en-US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739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398" y="90807"/>
            <a:ext cx="7776595" cy="6074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gency FB" panose="020B0503020202020204" pitchFamily="34" charset="0"/>
                <a:ea typeface="SimSun" panose="02010600030101010101" pitchFamily="2" charset="-122"/>
              </a:rPr>
              <a:t>Barnabas (Acts)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8204" y="764733"/>
            <a:ext cx="9423634" cy="2443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Was called Son of Encouragement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Sold his land and offered all the money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Accommodated Paul and bridged the gap between Paul and other apostles</a:t>
            </a:r>
            <a:endParaRPr lang="en-US" sz="3200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8204" y="3087781"/>
            <a:ext cx="11895592" cy="3679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1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Was appointed to Antioch and invited Paul to join him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Often went on mission trips with Paul and made great contributions to the NT church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For he was a good man, full of the Holy Spirit and of faith. And a great many people were added to the Lord. </a:t>
            </a:r>
            <a:r>
              <a:rPr lang="en-US" sz="3200" b="1" dirty="0">
                <a:latin typeface="Century Gothic" panose="020B0502020202020204" pitchFamily="34" charset="0"/>
              </a:rPr>
              <a:t>(Acts 11:24)</a:t>
            </a:r>
            <a:endParaRPr lang="en-US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29" y="58075"/>
            <a:ext cx="2319867" cy="315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9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49" y="266817"/>
            <a:ext cx="11497971" cy="81772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gency FB" panose="020B0503020202020204" pitchFamily="34" charset="0"/>
                <a:ea typeface="SimSun" panose="02010600030101010101" pitchFamily="2" charset="-122"/>
              </a:rPr>
              <a:t>Two </a:t>
            </a:r>
            <a:r>
              <a:rPr lang="en-US" altLang="zh-CN" sz="4000" b="1" dirty="0">
                <a:latin typeface="Agency FB" panose="020B0503020202020204" pitchFamily="34" charset="0"/>
                <a:ea typeface="SimSun" panose="02010600030101010101" pitchFamily="2" charset="-122"/>
              </a:rPr>
              <a:t>Paths</a:t>
            </a:r>
            <a:endParaRPr lang="en-US" sz="4000" b="1" dirty="0">
              <a:latin typeface="Agency FB" panose="020B0503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49" y="1351358"/>
            <a:ext cx="11497971" cy="48309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Same gift, different results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Balaam – false prophet: Accidentally served God with reluctance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Barnabas – true believer: Purposefully pursued God with wholeheartedness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The fundamental difference: </a:t>
            </a:r>
            <a:r>
              <a:rPr lang="en-US" altLang="zh-CN" sz="3200" b="1" dirty="0">
                <a:solidFill>
                  <a:srgbClr val="FF0000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Genuineness</a:t>
            </a:r>
          </a:p>
        </p:txBody>
      </p:sp>
    </p:spTree>
    <p:extLst>
      <p:ext uri="{BB962C8B-B14F-4D97-AF65-F5344CB8AC3E}">
        <p14:creationId xmlns:p14="http://schemas.microsoft.com/office/powerpoint/2010/main" val="20342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36" y="166256"/>
            <a:ext cx="11702642" cy="83127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The</a:t>
            </a:r>
            <a:r>
              <a:rPr lang="zh-CN" altLang="en-US" sz="4000" b="1" dirty="0">
                <a:solidFill>
                  <a:srgbClr val="00B05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4000" b="1" dirty="0">
                <a:solidFill>
                  <a:srgbClr val="00B050"/>
                </a:solidFill>
                <a:latin typeface="Agency FB" panose="020B0503020202020204" pitchFamily="34" charset="0"/>
                <a:ea typeface="SimSun" panose="02010600030101010101" pitchFamily="2" charset="-122"/>
              </a:rPr>
              <a:t>Distinguishment of True and False Believers</a:t>
            </a:r>
            <a:endParaRPr lang="en-US" sz="4000" b="1" dirty="0">
              <a:solidFill>
                <a:srgbClr val="00B050"/>
              </a:solidFill>
              <a:latin typeface="Agency FB" panose="020B0503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1140903"/>
            <a:ext cx="11702642" cy="55508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For he was a good man, </a:t>
            </a:r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full of the Holy Spirit </a:t>
            </a: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and of faith. And a great many people were added to the Lord. </a:t>
            </a:r>
            <a:r>
              <a:rPr lang="en-US" sz="3200" b="1" dirty="0">
                <a:latin typeface="Century Gothic" panose="020B0502020202020204" pitchFamily="34" charset="0"/>
              </a:rPr>
              <a:t>(Acts 11:24)</a:t>
            </a:r>
            <a:endParaRPr lang="en-US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BE1285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The Holy Spirit distinguishes true and false believers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Balaam obeyed God on the surface, deep down he was using God as his tool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False prophets can be used by God too, but eventually they will show their true colors</a:t>
            </a:r>
          </a:p>
        </p:txBody>
      </p:sp>
    </p:spTree>
    <p:extLst>
      <p:ext uri="{BB962C8B-B14F-4D97-AF65-F5344CB8AC3E}">
        <p14:creationId xmlns:p14="http://schemas.microsoft.com/office/powerpoint/2010/main" val="34759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169" y="283129"/>
            <a:ext cx="11702642" cy="6377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To be filled with the Holy Spirit is to submit our wills to God’s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To be filled with the Holy Spirit is not for selfish gains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Do we often make Balaam’s mistakes?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For he was a good man, full of the Holy Spirit and </a:t>
            </a:r>
            <a:r>
              <a:rPr 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of faith</a:t>
            </a:r>
            <a:r>
              <a:rPr lang="en-US" sz="32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. And a great many people were added to the Lord. </a:t>
            </a:r>
            <a:r>
              <a:rPr lang="en-US" sz="3200" b="1" dirty="0">
                <a:latin typeface="Century Gothic" panose="020B0502020202020204" pitchFamily="34" charset="0"/>
              </a:rPr>
              <a:t>(Acts 11:24)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BE1285"/>
                </a:solidFill>
                <a:latin typeface="Century Gothic" panose="020B0502020202020204" pitchFamily="34" charset="0"/>
                <a:ea typeface="SimSun" panose="02010600030101010101" pitchFamily="2" charset="-122"/>
              </a:rPr>
              <a:t>Our faith distinguishes true and false believers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solidFill>
                <a:srgbClr val="BE1285"/>
              </a:solidFill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>
                <a:latin typeface="Century Gothic" panose="020B0502020202020204" pitchFamily="34" charset="0"/>
                <a:ea typeface="SimSun" panose="02010600030101010101" pitchFamily="2" charset="-122"/>
              </a:rPr>
              <a:t>Balaam knew God’s will clearly, but he kept hoping to get away with it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>
              <a:latin typeface="Century Gothic" panose="020B0502020202020204" pitchFamily="34" charset="0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516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2249</TotalTime>
  <Words>1078</Words>
  <Application>Microsoft Office PowerPoint</Application>
  <PresentationFormat>Widescreen</PresentationFormat>
  <Paragraphs>116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SimSun</vt:lpstr>
      <vt:lpstr>Agency FB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Balaam (Numbers 22-25)</vt:lpstr>
      <vt:lpstr>PowerPoint Presentation</vt:lpstr>
      <vt:lpstr>Barnabas (Acts)</vt:lpstr>
      <vt:lpstr>Two Paths</vt:lpstr>
      <vt:lpstr>The Distinguishment of True and False Believers</vt:lpstr>
      <vt:lpstr>PowerPoint Presentation</vt:lpstr>
      <vt:lpstr>PowerPoint Presentation</vt:lpstr>
      <vt:lpstr>PowerPoint Presentation</vt:lpstr>
      <vt:lpstr>The Decision To Be A True Believer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两条道路：巴拿巴与巴兰</dc:title>
  <dc:creator>Chen, Tennyson</dc:creator>
  <cp:lastModifiedBy>Chen, Tennyson</cp:lastModifiedBy>
  <cp:revision>38</cp:revision>
  <dcterms:created xsi:type="dcterms:W3CDTF">2017-07-18T15:08:40Z</dcterms:created>
  <dcterms:modified xsi:type="dcterms:W3CDTF">2022-11-26T19:13:32Z</dcterms:modified>
</cp:coreProperties>
</file>