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6"/>
  </p:notesMasterIdLst>
  <p:sldIdLst>
    <p:sldId id="342" r:id="rId2"/>
    <p:sldId id="327" r:id="rId3"/>
    <p:sldId id="328" r:id="rId4"/>
    <p:sldId id="329" r:id="rId5"/>
    <p:sldId id="330" r:id="rId6"/>
    <p:sldId id="331" r:id="rId7"/>
    <p:sldId id="334" r:id="rId8"/>
    <p:sldId id="335" r:id="rId9"/>
    <p:sldId id="332" r:id="rId10"/>
    <p:sldId id="336" r:id="rId11"/>
    <p:sldId id="337" r:id="rId12"/>
    <p:sldId id="338" r:id="rId13"/>
    <p:sldId id="333" r:id="rId14"/>
    <p:sldId id="3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3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7A2F1-FC03-45B8-82A4-436CDF69B3C9}" type="datetimeFigureOut">
              <a:rPr lang="en-US" smtClean="0"/>
              <a:t>12/24/2022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15B66C-20A9-4366-8E59-E7F0572F8DEA}" type="slidenum">
              <a:rPr lang="en-US" smtClean="0"/>
              <a:t>‹#›</a:t>
            </a:fld>
            <a:endParaRPr lang="en-US"/>
          </a:p>
        </p:txBody>
      </p:sp>
    </p:spTree>
    <p:extLst>
      <p:ext uri="{BB962C8B-B14F-4D97-AF65-F5344CB8AC3E}">
        <p14:creationId xmlns:p14="http://schemas.microsoft.com/office/powerpoint/2010/main" val="368202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10CDF7-7122-4E01-B3E2-1E36E609B723}" type="slidenum">
              <a:rPr lang="en-US" smtClean="0"/>
              <a:t>1</a:t>
            </a:fld>
            <a:endParaRPr lang="en-US"/>
          </a:p>
        </p:txBody>
      </p:sp>
    </p:spTree>
    <p:extLst>
      <p:ext uri="{BB962C8B-B14F-4D97-AF65-F5344CB8AC3E}">
        <p14:creationId xmlns:p14="http://schemas.microsoft.com/office/powerpoint/2010/main" val="81101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0770-B129-4729-9A21-FA99E34E4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B90FE3-784A-49AA-874C-A4E3BFAE6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AED36E-A996-45F6-AA7F-C033DF9DA998}"/>
              </a:ext>
            </a:extLst>
          </p:cNvPr>
          <p:cNvSpPr>
            <a:spLocks noGrp="1"/>
          </p:cNvSpPr>
          <p:nvPr>
            <p:ph type="dt" sz="half" idx="10"/>
          </p:nvPr>
        </p:nvSpPr>
        <p:spPr/>
        <p:txBody>
          <a:bodyPr/>
          <a:lstStyle/>
          <a:p>
            <a:fld id="{BCA958C2-B182-400C-801A-2BA428C6F83E}" type="datetimeFigureOut">
              <a:rPr lang="en-US" smtClean="0"/>
              <a:t>12/24/2022</a:t>
            </a:fld>
            <a:endParaRPr lang="en-US"/>
          </a:p>
        </p:txBody>
      </p:sp>
      <p:sp>
        <p:nvSpPr>
          <p:cNvPr id="5" name="Footer Placeholder 4">
            <a:extLst>
              <a:ext uri="{FF2B5EF4-FFF2-40B4-BE49-F238E27FC236}">
                <a16:creationId xmlns:a16="http://schemas.microsoft.com/office/drawing/2014/main" id="{D44B500B-AF09-4C37-B3A0-70285FBA7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31BD9-FE99-4201-90B3-BB71639BC16D}"/>
              </a:ext>
            </a:extLst>
          </p:cNvPr>
          <p:cNvSpPr>
            <a:spLocks noGrp="1"/>
          </p:cNvSpPr>
          <p:nvPr>
            <p:ph type="sldNum" sz="quarter" idx="12"/>
          </p:nvPr>
        </p:nvSpPr>
        <p:spPr/>
        <p:txBody>
          <a:bodyPr/>
          <a:lstStyle/>
          <a:p>
            <a:fld id="{9E7DCFC9-CDC3-4E85-A049-436972692367}" type="slidenum">
              <a:rPr lang="en-US" smtClean="0"/>
              <a:t>‹#›</a:t>
            </a:fld>
            <a:endParaRPr lang="en-US"/>
          </a:p>
        </p:txBody>
      </p:sp>
    </p:spTree>
    <p:extLst>
      <p:ext uri="{BB962C8B-B14F-4D97-AF65-F5344CB8AC3E}">
        <p14:creationId xmlns:p14="http://schemas.microsoft.com/office/powerpoint/2010/main" val="33921489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D988E-78CB-4111-B0C0-C1E574D6C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84A8D9-3357-4433-892D-15E759643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A37DE-86CB-446B-9356-614C169B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958C2-B182-400C-801A-2BA428C6F83E}" type="datetimeFigureOut">
              <a:rPr lang="en-US" smtClean="0"/>
              <a:t>12/24/2022</a:t>
            </a:fld>
            <a:endParaRPr lang="en-US"/>
          </a:p>
        </p:txBody>
      </p:sp>
      <p:sp>
        <p:nvSpPr>
          <p:cNvPr id="5" name="Footer Placeholder 4">
            <a:extLst>
              <a:ext uri="{FF2B5EF4-FFF2-40B4-BE49-F238E27FC236}">
                <a16:creationId xmlns:a16="http://schemas.microsoft.com/office/drawing/2014/main" id="{EF241352-3A90-47B3-9EF4-3F2B4587E9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49BDE-4D0F-4EC1-8D1F-A01AC553FC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7DCFC9-CDC3-4E85-A049-436972692367}" type="slidenum">
              <a:rPr lang="en-US" smtClean="0"/>
              <a:t>‹#›</a:t>
            </a:fld>
            <a:endParaRPr lang="en-US"/>
          </a:p>
        </p:txBody>
      </p:sp>
    </p:spTree>
    <p:extLst>
      <p:ext uri="{BB962C8B-B14F-4D97-AF65-F5344CB8AC3E}">
        <p14:creationId xmlns:p14="http://schemas.microsoft.com/office/powerpoint/2010/main" val="208537431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dehayf5mhw1h7.cloudfront.net/wp-content/uploads/sites/1430/2020/12/25072413/Merry-Christmas-2020.pn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ross on a Hill">
            <a:extLst>
              <a:ext uri="{FF2B5EF4-FFF2-40B4-BE49-F238E27FC236}">
                <a16:creationId xmlns:a16="http://schemas.microsoft.com/office/drawing/2014/main" id="{81164B2A-6803-4B83-8CFE-A224B75B4BE7}"/>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24924" r="18631"/>
          <a:stretch/>
        </p:blipFill>
        <p:spPr bwMode="auto">
          <a:xfrm>
            <a:off x="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6AD6927-B0D5-40E5-AEF9-D91775652FA8}"/>
              </a:ext>
            </a:extLst>
          </p:cNvPr>
          <p:cNvSpPr/>
          <p:nvPr/>
        </p:nvSpPr>
        <p:spPr>
          <a:xfrm>
            <a:off x="148677" y="6369273"/>
            <a:ext cx="4405568" cy="369332"/>
          </a:xfrm>
          <a:prstGeom prst="rect">
            <a:avLst/>
          </a:prstGeom>
        </p:spPr>
        <p:txBody>
          <a:bodyPr wrap="square">
            <a:spAutoFit/>
          </a:bodyPr>
          <a:lstStyle/>
          <a:p>
            <a:r>
              <a:rPr lang="en-US" altLang="zh-CN" dirty="0">
                <a:solidFill>
                  <a:srgbClr val="336600"/>
                </a:solidFill>
              </a:rPr>
              <a:t>Image from</a:t>
            </a:r>
            <a:r>
              <a:rPr lang="zh-CN" altLang="en-US" dirty="0">
                <a:solidFill>
                  <a:srgbClr val="336600"/>
                </a:solidFill>
              </a:rPr>
              <a:t>：</a:t>
            </a:r>
            <a:r>
              <a:rPr lang="en-US" dirty="0">
                <a:solidFill>
                  <a:srgbClr val="336600"/>
                </a:solidFill>
              </a:rPr>
              <a:t>https://answersingenesis.org/</a:t>
            </a:r>
          </a:p>
        </p:txBody>
      </p:sp>
      <p:sp>
        <p:nvSpPr>
          <p:cNvPr id="6" name="Title 1">
            <a:extLst>
              <a:ext uri="{FF2B5EF4-FFF2-40B4-BE49-F238E27FC236}">
                <a16:creationId xmlns:a16="http://schemas.microsoft.com/office/drawing/2014/main" id="{81CCDF62-703A-4065-95CB-687B4B8EED65}"/>
              </a:ext>
            </a:extLst>
          </p:cNvPr>
          <p:cNvSpPr txBox="1">
            <a:spLocks/>
          </p:cNvSpPr>
          <p:nvPr/>
        </p:nvSpPr>
        <p:spPr>
          <a:xfrm>
            <a:off x="5670959" y="1028583"/>
            <a:ext cx="6316909" cy="203805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altLang="zh-CN" b="1" dirty="0">
                <a:solidFill>
                  <a:srgbClr val="FFFFFF"/>
                </a:solidFill>
                <a:latin typeface="Times New Roman" panose="02020603050405020304" pitchFamily="18" charset="0"/>
                <a:ea typeface="KaiTi" panose="02010609060101010101" pitchFamily="49" charset="-122"/>
                <a:cs typeface="Times New Roman" panose="02020603050405020304" pitchFamily="18" charset="0"/>
              </a:rPr>
              <a:t>CCMC-Cary </a:t>
            </a:r>
          </a:p>
          <a:p>
            <a:pPr>
              <a:spcAft>
                <a:spcPts val="600"/>
              </a:spcAft>
            </a:pPr>
            <a:r>
              <a:rPr lang="en-US" altLang="zh-CN" b="1" dirty="0">
                <a:solidFill>
                  <a:srgbClr val="FFFFFF"/>
                </a:solidFill>
                <a:latin typeface="Times New Roman" panose="02020603050405020304" pitchFamily="18" charset="0"/>
                <a:ea typeface="KaiTi" panose="02010609060101010101" pitchFamily="49" charset="-122"/>
                <a:cs typeface="Times New Roman" panose="02020603050405020304" pitchFamily="18" charset="0"/>
              </a:rPr>
              <a:t>Sunday Service</a:t>
            </a:r>
          </a:p>
          <a:p>
            <a:pPr>
              <a:spcAft>
                <a:spcPts val="600"/>
              </a:spcAft>
            </a:pPr>
            <a:r>
              <a:rPr lang="en-US" altLang="zh-CN" sz="3300" b="1" dirty="0">
                <a:solidFill>
                  <a:srgbClr val="FFFFFF"/>
                </a:solidFill>
                <a:latin typeface="Times New Roman" panose="02020603050405020304" pitchFamily="18" charset="0"/>
                <a:ea typeface="KaiTi" panose="02010609060101010101" pitchFamily="49" charset="-122"/>
                <a:cs typeface="Times New Roman" panose="02020603050405020304" pitchFamily="18" charset="0"/>
              </a:rPr>
              <a:t>December 25, 2022</a:t>
            </a:r>
          </a:p>
        </p:txBody>
      </p:sp>
    </p:spTree>
    <p:extLst>
      <p:ext uri="{BB962C8B-B14F-4D97-AF65-F5344CB8AC3E}">
        <p14:creationId xmlns:p14="http://schemas.microsoft.com/office/powerpoint/2010/main" val="246079094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ACC0C8-CFFD-4546-B02D-85C266BD85C1}"/>
              </a:ext>
            </a:extLst>
          </p:cNvPr>
          <p:cNvSpPr>
            <a:spLocks noGrp="1"/>
          </p:cNvSpPr>
          <p:nvPr>
            <p:ph type="subTitle" idx="1"/>
          </p:nvPr>
        </p:nvSpPr>
        <p:spPr>
          <a:xfrm>
            <a:off x="234892" y="276836"/>
            <a:ext cx="11685864" cy="6509857"/>
          </a:xfrm>
        </p:spPr>
        <p:txBody>
          <a:bodyPr>
            <a:normAutofit/>
          </a:bodyPr>
          <a:lstStyle/>
          <a:p>
            <a:pPr marL="342900" indent="-342900" algn="l">
              <a:buFont typeface="Wingdings" panose="05000000000000000000" pitchFamily="2" charset="2"/>
              <a:buChar char="Ø"/>
            </a:pPr>
            <a:r>
              <a:rPr lang="en-US" altLang="zh-CN" sz="2800" b="1" dirty="0">
                <a:latin typeface="Century Gothic" panose="020B0502020202020204" pitchFamily="34" charset="0"/>
                <a:ea typeface="KaiTi" panose="02010609060101010101" pitchFamily="49" charset="-122"/>
              </a:rPr>
              <a:t>Jesus’ mission was due to the bad news - sin</a:t>
            </a:r>
          </a:p>
          <a:p>
            <a:pPr algn="l"/>
            <a:endParaRPr lang="en-US" altLang="zh-CN" sz="200" b="1" dirty="0">
              <a:latin typeface="Century Gothic" panose="020B0502020202020204" pitchFamily="34" charset="0"/>
              <a:ea typeface="KaiTi" panose="02010609060101010101" pitchFamily="49" charset="-122"/>
            </a:endParaRPr>
          </a:p>
          <a:p>
            <a:pPr marL="342900" indent="-342900" algn="l">
              <a:buFont typeface="Wingdings" panose="05000000000000000000" pitchFamily="2" charset="2"/>
              <a:buChar char="Ø"/>
            </a:pPr>
            <a:r>
              <a:rPr lang="en-US" altLang="zh-TW" sz="2800" b="1" dirty="0">
                <a:latin typeface="Century Gothic" panose="020B0502020202020204" pitchFamily="34" charset="0"/>
                <a:ea typeface="KaiTi" panose="02010609060101010101" pitchFamily="49" charset="-122"/>
              </a:rPr>
              <a:t>Sin makes people poor: </a:t>
            </a:r>
            <a:r>
              <a:rPr lang="en-US" sz="2800" b="1" baseline="30000" dirty="0">
                <a:solidFill>
                  <a:srgbClr val="0000FF"/>
                </a:solidFill>
                <a:latin typeface="Century Gothic" panose="020B0502020202020204" pitchFamily="34" charset="0"/>
              </a:rPr>
              <a:t> </a:t>
            </a:r>
            <a:r>
              <a:rPr lang="en-US" sz="2800" b="1" dirty="0">
                <a:solidFill>
                  <a:srgbClr val="0000FF"/>
                </a:solidFill>
                <a:latin typeface="Century Gothic" panose="020B0502020202020204" pitchFamily="34" charset="0"/>
              </a:rPr>
              <a:t>Remember that you were at that time separated from Christ, alienated from the commonwealth of Israel and strangers to the covenants of promise, having no hope and without God in the world. </a:t>
            </a:r>
            <a:r>
              <a:rPr lang="en-US" sz="2800" b="1" dirty="0">
                <a:latin typeface="Century Gothic" panose="020B0502020202020204" pitchFamily="34" charset="0"/>
              </a:rPr>
              <a:t>(Ephesians 2:12 ESV)</a:t>
            </a:r>
            <a:endParaRPr lang="en-US" altLang="zh-CN" sz="2800" b="1" dirty="0">
              <a:latin typeface="Century Gothic" panose="020B0502020202020204" pitchFamily="34" charset="0"/>
              <a:ea typeface="KaiTi" panose="02010609060101010101" pitchFamily="49" charset="-122"/>
            </a:endParaRPr>
          </a:p>
          <a:p>
            <a:pPr marL="342900" indent="-342900" algn="l">
              <a:buFont typeface="Wingdings" panose="05000000000000000000" pitchFamily="2" charset="2"/>
              <a:buChar char="Ø"/>
            </a:pPr>
            <a:endParaRPr lang="en-US" altLang="zh-CN" sz="200" b="1" dirty="0">
              <a:latin typeface="Century Gothic" panose="020B0502020202020204" pitchFamily="34" charset="0"/>
              <a:ea typeface="KaiTi" panose="02010609060101010101" pitchFamily="49" charset="-122"/>
            </a:endParaRPr>
          </a:p>
          <a:p>
            <a:pPr marL="342900" indent="-342900" algn="l">
              <a:buFont typeface="Wingdings" panose="05000000000000000000" pitchFamily="2" charset="2"/>
              <a:buChar char="Ø"/>
            </a:pPr>
            <a:r>
              <a:rPr lang="en-US" altLang="zh-CN" sz="2800" b="1" dirty="0">
                <a:latin typeface="Century Gothic" panose="020B0502020202020204" pitchFamily="34" charset="0"/>
                <a:ea typeface="KaiTi" panose="02010609060101010101" pitchFamily="49" charset="-122"/>
              </a:rPr>
              <a:t>Sin puts people in captivity: </a:t>
            </a:r>
            <a:r>
              <a:rPr lang="en-US" altLang="zh-CN" sz="2800" b="1" baseline="30000" dirty="0">
                <a:solidFill>
                  <a:srgbClr val="0000FF"/>
                </a:solidFill>
                <a:latin typeface="Century Gothic" panose="020B0502020202020204" pitchFamily="34" charset="0"/>
              </a:rPr>
              <a:t>1</a:t>
            </a:r>
            <a:r>
              <a:rPr lang="en-US" sz="2800" b="1" dirty="0">
                <a:solidFill>
                  <a:srgbClr val="0000FF"/>
                </a:solidFill>
                <a:latin typeface="Century Gothic" panose="020B0502020202020204" pitchFamily="34" charset="0"/>
              </a:rPr>
              <a:t>And you were dead in the trespasses and sins </a:t>
            </a:r>
            <a:r>
              <a:rPr lang="en-US" sz="2800" b="1" baseline="30000" dirty="0">
                <a:solidFill>
                  <a:srgbClr val="0000FF"/>
                </a:solidFill>
                <a:latin typeface="Century Gothic" panose="020B0502020202020204" pitchFamily="34" charset="0"/>
              </a:rPr>
              <a:t>2</a:t>
            </a:r>
            <a:r>
              <a:rPr lang="en-US" sz="2800" b="1" dirty="0">
                <a:solidFill>
                  <a:srgbClr val="0000FF"/>
                </a:solidFill>
                <a:latin typeface="Century Gothic" panose="020B0502020202020204" pitchFamily="34" charset="0"/>
              </a:rPr>
              <a:t>in which you once walked, following the course of this world, following the prince of the power of the air, the spirit that is now at work in the sons of disobedience.</a:t>
            </a:r>
            <a:r>
              <a:rPr lang="en-US" sz="2800" b="1" dirty="0">
                <a:latin typeface="Century Gothic" panose="020B0502020202020204" pitchFamily="34" charset="0"/>
              </a:rPr>
              <a:t> (Ephesians 2:1-2 ESV)</a:t>
            </a:r>
            <a:endParaRPr lang="zh-TW" altLang="en-US" sz="2800" b="1" i="0" dirty="0">
              <a:solidFill>
                <a:srgbClr val="000050"/>
              </a:solidFill>
              <a:effectLst/>
              <a:latin typeface="Century Gothic" panose="020B0502020202020204" pitchFamily="34" charset="0"/>
              <a:ea typeface="KaiTi" panose="02010609060101010101" pitchFamily="49" charset="-122"/>
            </a:endParaRPr>
          </a:p>
          <a:p>
            <a:pPr algn="l"/>
            <a:endParaRPr lang="en-US" altLang="zh-CN" sz="200" b="1" dirty="0">
              <a:latin typeface="Century Gothic" panose="020B0502020202020204" pitchFamily="34" charset="0"/>
              <a:ea typeface="KaiTi" panose="02010609060101010101" pitchFamily="49" charset="-122"/>
            </a:endParaRPr>
          </a:p>
          <a:p>
            <a:pPr marL="457200" indent="-457200" algn="l">
              <a:buFont typeface="Wingdings" panose="05000000000000000000" pitchFamily="2" charset="2"/>
              <a:buChar char="Ø"/>
            </a:pPr>
            <a:r>
              <a:rPr lang="en-US" altLang="zh-TW" sz="2800" b="1" i="0" dirty="0">
                <a:effectLst/>
                <a:latin typeface="Century Gothic" panose="020B0502020202020204" pitchFamily="34" charset="0"/>
                <a:ea typeface="KaiTi" panose="02010609060101010101" pitchFamily="49" charset="-122"/>
              </a:rPr>
              <a:t>Sin causes people to be blind: </a:t>
            </a:r>
            <a:r>
              <a:rPr lang="en-US" sz="2800" b="1" dirty="0">
                <a:solidFill>
                  <a:srgbClr val="0000FF"/>
                </a:solidFill>
                <a:latin typeface="Century Gothic" panose="020B0502020202020204" pitchFamily="34" charset="0"/>
              </a:rPr>
              <a:t>They are darkened in their understanding, alienated from the life of God because of the ignorance that is in them, due to their hardness of heart. </a:t>
            </a:r>
            <a:r>
              <a:rPr lang="en-US" sz="2800" b="1" dirty="0">
                <a:latin typeface="Century Gothic" panose="020B0502020202020204" pitchFamily="34" charset="0"/>
              </a:rPr>
              <a:t>(Ephesians 4:18 ESV)</a:t>
            </a:r>
            <a:endParaRPr lang="zh-TW" altLang="en-US" sz="2800" b="1" i="0" dirty="0">
              <a:effectLst/>
              <a:latin typeface="Century Gothic" panose="020B0502020202020204" pitchFamily="34" charset="0"/>
              <a:ea typeface="KaiTi" panose="02010609060101010101" pitchFamily="49" charset="-122"/>
            </a:endParaRPr>
          </a:p>
        </p:txBody>
      </p:sp>
    </p:spTree>
    <p:extLst>
      <p:ext uri="{BB962C8B-B14F-4D97-AF65-F5344CB8AC3E}">
        <p14:creationId xmlns:p14="http://schemas.microsoft.com/office/powerpoint/2010/main" val="32835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0537CC-B37A-4B0D-8A42-E7DEDD269784}"/>
              </a:ext>
            </a:extLst>
          </p:cNvPr>
          <p:cNvSpPr>
            <a:spLocks noGrp="1"/>
          </p:cNvSpPr>
          <p:nvPr>
            <p:ph type="subTitle" idx="1"/>
          </p:nvPr>
        </p:nvSpPr>
        <p:spPr>
          <a:xfrm>
            <a:off x="176169" y="234892"/>
            <a:ext cx="11627141" cy="6400800"/>
          </a:xfrm>
        </p:spPr>
        <p:txBody>
          <a:bodyPr/>
          <a:lstStyle/>
          <a:p>
            <a:pPr marL="457200" indent="-457200" algn="l">
              <a:buFont typeface="Wingdings" panose="05000000000000000000" pitchFamily="2" charset="2"/>
              <a:buChar char="Ø"/>
            </a:pPr>
            <a:r>
              <a:rPr lang="en-US" altLang="zh-TW" sz="2800" b="1" dirty="0">
                <a:latin typeface="Century Gothic" panose="020B0502020202020204" pitchFamily="34" charset="0"/>
                <a:ea typeface="KaiTi" panose="02010609060101010101" pitchFamily="49" charset="-122"/>
              </a:rPr>
              <a:t>Sin oppresses people: </a:t>
            </a:r>
            <a:r>
              <a:rPr lang="en-US" sz="2800" b="1" baseline="30000" dirty="0">
                <a:solidFill>
                  <a:srgbClr val="0000FF"/>
                </a:solidFill>
                <a:latin typeface="Century Gothic" panose="020B0502020202020204" pitchFamily="34" charset="0"/>
              </a:rPr>
              <a:t>23</a:t>
            </a:r>
            <a:r>
              <a:rPr lang="en-US" sz="2800" b="1" dirty="0">
                <a:solidFill>
                  <a:srgbClr val="0000FF"/>
                </a:solidFill>
                <a:latin typeface="Century Gothic" panose="020B0502020202020204" pitchFamily="34" charset="0"/>
              </a:rPr>
              <a:t>but I see in my members another law waging war against the law of my mind and making me captive to the law of sin that dwells in my members. </a:t>
            </a:r>
            <a:r>
              <a:rPr lang="en-US" sz="2800" b="1" baseline="30000" dirty="0">
                <a:solidFill>
                  <a:srgbClr val="0000FF"/>
                </a:solidFill>
                <a:latin typeface="Century Gothic" panose="020B0502020202020204" pitchFamily="34" charset="0"/>
              </a:rPr>
              <a:t>24</a:t>
            </a:r>
            <a:r>
              <a:rPr lang="en-US" sz="2800" b="1" dirty="0">
                <a:solidFill>
                  <a:srgbClr val="0000FF"/>
                </a:solidFill>
                <a:latin typeface="Century Gothic" panose="020B0502020202020204" pitchFamily="34" charset="0"/>
              </a:rPr>
              <a:t>Wretched man that I am! Who will deliver me from this body of death?</a:t>
            </a:r>
            <a:r>
              <a:rPr lang="en-US" sz="2800" dirty="0">
                <a:solidFill>
                  <a:srgbClr val="0000FF"/>
                </a:solidFill>
                <a:latin typeface="Century Gothic" panose="020B0502020202020204" pitchFamily="34" charset="0"/>
              </a:rPr>
              <a:t> </a:t>
            </a:r>
            <a:r>
              <a:rPr lang="en-US" sz="2800" b="1" dirty="0">
                <a:latin typeface="Century Gothic" panose="020B0502020202020204" pitchFamily="34" charset="0"/>
              </a:rPr>
              <a:t>(Romans 7:23-24 ESV)</a:t>
            </a:r>
            <a:endParaRPr lang="en-US" altLang="zh-TW" sz="2800" b="1" dirty="0">
              <a:solidFill>
                <a:srgbClr val="000050"/>
              </a:solidFill>
              <a:latin typeface="Century Gothic" panose="020B0502020202020204" pitchFamily="34" charset="0"/>
              <a:ea typeface="KaiTi" panose="02010609060101010101" pitchFamily="49" charset="-122"/>
            </a:endParaRPr>
          </a:p>
          <a:p>
            <a:pPr marL="457200" indent="-457200" algn="l">
              <a:buFont typeface="Wingdings" panose="05000000000000000000" pitchFamily="2" charset="2"/>
              <a:buChar char="Ø"/>
            </a:pPr>
            <a:endParaRPr lang="en-US" altLang="zh-TW" sz="1600" b="1" dirty="0">
              <a:solidFill>
                <a:srgbClr val="000050"/>
              </a:solidFill>
              <a:latin typeface="KaiTi" panose="02010609060101010101" pitchFamily="49" charset="-122"/>
              <a:ea typeface="KaiTi" panose="02010609060101010101" pitchFamily="49" charset="-122"/>
            </a:endParaRPr>
          </a:p>
          <a:p>
            <a:pPr marL="457200" indent="-457200" algn="l">
              <a:buFont typeface="Wingdings" panose="05000000000000000000" pitchFamily="2" charset="2"/>
              <a:buChar char="Ø"/>
            </a:pPr>
            <a:r>
              <a:rPr lang="en-US" altLang="zh-CN" sz="2800" b="1" dirty="0">
                <a:latin typeface="Century Gothic" panose="020B0502020202020204" pitchFamily="34" charset="0"/>
                <a:ea typeface="KaiTi" panose="02010609060101010101" pitchFamily="49" charset="-122"/>
              </a:rPr>
              <a:t>Jesus’ mission brought the good news – liberation from sin</a:t>
            </a:r>
          </a:p>
          <a:p>
            <a:pPr marL="457200" indent="-457200" algn="l">
              <a:buFont typeface="Wingdings" panose="05000000000000000000" pitchFamily="2" charset="2"/>
              <a:buChar char="Ø"/>
            </a:pPr>
            <a:endParaRPr lang="en-US" altLang="zh-CN" sz="1600" b="1" dirty="0">
              <a:latin typeface="Century Gothic" panose="020B0502020202020204" pitchFamily="34" charset="0"/>
              <a:ea typeface="KaiTi" panose="02010609060101010101" pitchFamily="49" charset="-122"/>
            </a:endParaRPr>
          </a:p>
          <a:p>
            <a:pPr marL="457200" indent="-457200" algn="l">
              <a:buFont typeface="Wingdings" panose="05000000000000000000" pitchFamily="2" charset="2"/>
              <a:buChar char="Ø"/>
            </a:pPr>
            <a:r>
              <a:rPr lang="en-US" altLang="zh-CN" sz="2800" b="1" dirty="0">
                <a:latin typeface="Century Gothic" panose="020B0502020202020204" pitchFamily="34" charset="0"/>
                <a:ea typeface="KaiTi" panose="02010609060101010101" pitchFamily="49" charset="-122"/>
              </a:rPr>
              <a:t>Sins are even more rampant today, and our mission is becoming more and more difficult</a:t>
            </a:r>
          </a:p>
          <a:p>
            <a:pPr marL="457200" indent="-457200" algn="l">
              <a:buFont typeface="Wingdings" panose="05000000000000000000" pitchFamily="2" charset="2"/>
              <a:buChar char="Ø"/>
            </a:pPr>
            <a:endParaRPr lang="en-US" altLang="zh-CN" sz="2800" b="1" dirty="0">
              <a:latin typeface="Century Gothic" panose="020B0502020202020204" pitchFamily="34" charset="0"/>
              <a:ea typeface="KaiTi" panose="02010609060101010101" pitchFamily="49" charset="-122"/>
            </a:endParaRPr>
          </a:p>
          <a:p>
            <a:pPr marL="457200" indent="-457200" algn="l">
              <a:buFont typeface="Wingdings" panose="05000000000000000000" pitchFamily="2" charset="2"/>
              <a:buChar char="Ø"/>
            </a:pPr>
            <a:r>
              <a:rPr lang="en-US" altLang="zh-CN" sz="2800" b="1" dirty="0">
                <a:latin typeface="Century Gothic" panose="020B0502020202020204" pitchFamily="34" charset="0"/>
                <a:ea typeface="KaiTi" panose="02010609060101010101" pitchFamily="49" charset="-122"/>
              </a:rPr>
              <a:t>How shall we get involved in our mission?</a:t>
            </a:r>
          </a:p>
          <a:p>
            <a:pPr marL="457200" indent="-457200" algn="l">
              <a:buFont typeface="Wingdings" panose="05000000000000000000" pitchFamily="2" charset="2"/>
              <a:buChar char="Ø"/>
            </a:pPr>
            <a:endParaRPr lang="en-US" altLang="zh-CN" sz="800" b="1" dirty="0">
              <a:latin typeface="KaiTi" panose="02010609060101010101" pitchFamily="49" charset="-122"/>
              <a:ea typeface="KaiTi" panose="02010609060101010101" pitchFamily="49" charset="-122"/>
            </a:endParaRPr>
          </a:p>
          <a:p>
            <a:pPr algn="l"/>
            <a:endParaRPr lang="en-US" altLang="zh-CN" sz="3400" b="1" dirty="0">
              <a:latin typeface="KaiTi" panose="02010609060101010101" pitchFamily="49" charset="-122"/>
              <a:ea typeface="KaiTi" panose="02010609060101010101" pitchFamily="49" charset="-122"/>
            </a:endParaRPr>
          </a:p>
          <a:p>
            <a:pPr marL="457200" indent="-457200" algn="l">
              <a:buFont typeface="Wingdings" panose="05000000000000000000" pitchFamily="2" charset="2"/>
              <a:buChar char="Ø"/>
            </a:pPr>
            <a:endParaRPr lang="en-US" sz="3400" b="1" dirty="0">
              <a:latin typeface="KaiTi" panose="02010609060101010101" pitchFamily="49" charset="-122"/>
              <a:ea typeface="KaiTi" panose="02010609060101010101" pitchFamily="49" charset="-122"/>
            </a:endParaRPr>
          </a:p>
          <a:p>
            <a:pPr marL="457200" indent="-457200" algn="l">
              <a:buFont typeface="Wingdings" panose="05000000000000000000" pitchFamily="2" charset="2"/>
              <a:buChar char="Ø"/>
            </a:pPr>
            <a:endParaRPr lang="en-US" sz="3400" b="1"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3748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0537CC-B37A-4B0D-8A42-E7DEDD269784}"/>
              </a:ext>
            </a:extLst>
          </p:cNvPr>
          <p:cNvSpPr>
            <a:spLocks noGrp="1"/>
          </p:cNvSpPr>
          <p:nvPr>
            <p:ph type="subTitle" idx="1"/>
          </p:nvPr>
        </p:nvSpPr>
        <p:spPr>
          <a:xfrm>
            <a:off x="0" y="232795"/>
            <a:ext cx="12015831" cy="6392410"/>
          </a:xfrm>
        </p:spPr>
        <p:txBody>
          <a:bodyPr>
            <a:normAutofit/>
          </a:bodyPr>
          <a:lstStyle/>
          <a:p>
            <a:pPr marL="457200" indent="-457200" algn="l">
              <a:buFont typeface="Wingdings" panose="05000000000000000000" pitchFamily="2" charset="2"/>
              <a:buChar char="Ø"/>
            </a:pPr>
            <a:r>
              <a:rPr lang="en-US" altLang="zh-CN" sz="3000" b="1" dirty="0">
                <a:solidFill>
                  <a:srgbClr val="000050"/>
                </a:solidFill>
                <a:latin typeface="Century Gothic" panose="020B0502020202020204" pitchFamily="34" charset="0"/>
                <a:ea typeface="KaiTi" panose="02010609060101010101" pitchFamily="49" charset="-122"/>
              </a:rPr>
              <a:t>Three levels of involvement</a:t>
            </a:r>
            <a:endParaRPr lang="en-US" altLang="zh-CN" sz="3000" b="1" i="0" dirty="0">
              <a:solidFill>
                <a:srgbClr val="000050"/>
              </a:solidFill>
              <a:effectLst/>
              <a:latin typeface="Century Gothic" panose="020B0502020202020204" pitchFamily="34" charset="0"/>
              <a:ea typeface="KaiTi" panose="02010609060101010101" pitchFamily="49" charset="-122"/>
            </a:endParaRPr>
          </a:p>
          <a:p>
            <a:pPr marL="457200" indent="-457200" algn="l">
              <a:buFont typeface="Wingdings" panose="05000000000000000000" pitchFamily="2" charset="2"/>
              <a:buChar char="Ø"/>
            </a:pPr>
            <a:endParaRPr lang="en-US" altLang="zh-CN" sz="800" b="1" i="0" dirty="0">
              <a:solidFill>
                <a:srgbClr val="000050"/>
              </a:solidFill>
              <a:effectLst/>
              <a:latin typeface="Century Gothic" panose="020B0502020202020204" pitchFamily="34" charset="0"/>
              <a:ea typeface="KaiTi" panose="02010609060101010101" pitchFamily="49" charset="-122"/>
            </a:endParaRPr>
          </a:p>
          <a:p>
            <a:pPr marL="914400" lvl="1" indent="-457200" algn="l">
              <a:buFont typeface="Wingdings" panose="05000000000000000000" pitchFamily="2" charset="2"/>
              <a:buChar char="v"/>
            </a:pPr>
            <a:r>
              <a:rPr lang="en-US" altLang="zh-CN" sz="2800" b="1" dirty="0">
                <a:solidFill>
                  <a:srgbClr val="000050"/>
                </a:solidFill>
                <a:latin typeface="Century Gothic" panose="020B0502020202020204" pitchFamily="34" charset="0"/>
                <a:ea typeface="KaiTi" panose="02010609060101010101" pitchFamily="49" charset="-122"/>
              </a:rPr>
              <a:t>Physical Level: </a:t>
            </a:r>
            <a:r>
              <a:rPr lang="en-US" sz="2800" b="1" dirty="0">
                <a:solidFill>
                  <a:srgbClr val="0000FF"/>
                </a:solidFill>
                <a:latin typeface="Century Gothic" panose="020B0502020202020204" pitchFamily="34" charset="0"/>
              </a:rPr>
              <a:t>Religion that is pure and undefiled before God the Father is this: to visit orphans and widows in their affliction, and to keep oneself unstained from the world. </a:t>
            </a:r>
            <a:r>
              <a:rPr lang="en-US" sz="2800" b="1" dirty="0">
                <a:latin typeface="Century Gothic" panose="020B0502020202020204" pitchFamily="34" charset="0"/>
              </a:rPr>
              <a:t>(James 1:27 ESV)</a:t>
            </a:r>
            <a:endParaRPr lang="en-US" altLang="zh-CN" sz="2800" b="1" i="0" dirty="0">
              <a:solidFill>
                <a:srgbClr val="000050"/>
              </a:solidFill>
              <a:effectLst/>
              <a:latin typeface="Century Gothic" panose="020B0502020202020204" pitchFamily="34" charset="0"/>
              <a:ea typeface="KaiTi" panose="02010609060101010101" pitchFamily="49" charset="-122"/>
            </a:endParaRPr>
          </a:p>
          <a:p>
            <a:pPr marL="914400" lvl="1" indent="-457200" algn="l">
              <a:buFont typeface="Wingdings" panose="05000000000000000000" pitchFamily="2" charset="2"/>
              <a:buChar char="v"/>
            </a:pPr>
            <a:endParaRPr lang="en-US" altLang="zh-CN" sz="200" b="1" i="0" dirty="0">
              <a:solidFill>
                <a:srgbClr val="000050"/>
              </a:solidFill>
              <a:effectLst/>
              <a:latin typeface="Century Gothic" panose="020B0502020202020204" pitchFamily="34" charset="0"/>
              <a:ea typeface="KaiTi" panose="02010609060101010101" pitchFamily="49" charset="-122"/>
            </a:endParaRPr>
          </a:p>
          <a:p>
            <a:pPr marL="914400" lvl="1" indent="-457200" algn="l">
              <a:buFont typeface="Wingdings" panose="05000000000000000000" pitchFamily="2" charset="2"/>
              <a:buChar char="v"/>
            </a:pPr>
            <a:endParaRPr lang="en-US" altLang="zh-CN" sz="200" b="1" i="0" dirty="0">
              <a:solidFill>
                <a:srgbClr val="000050"/>
              </a:solidFill>
              <a:effectLst/>
              <a:latin typeface="Century Gothic" panose="020B0502020202020204" pitchFamily="34" charset="0"/>
              <a:ea typeface="KaiTi" panose="02010609060101010101" pitchFamily="49" charset="-122"/>
            </a:endParaRPr>
          </a:p>
          <a:p>
            <a:pPr marL="914400" lvl="1" indent="-457200" algn="l">
              <a:buFont typeface="Wingdings" panose="05000000000000000000" pitchFamily="2" charset="2"/>
              <a:buChar char="v"/>
            </a:pPr>
            <a:r>
              <a:rPr lang="en-US" altLang="zh-CN" sz="2800" b="1" dirty="0">
                <a:solidFill>
                  <a:srgbClr val="000050"/>
                </a:solidFill>
                <a:latin typeface="Century Gothic" panose="020B0502020202020204" pitchFamily="34" charset="0"/>
                <a:ea typeface="KaiTi" panose="02010609060101010101" pitchFamily="49" charset="-122"/>
              </a:rPr>
              <a:t>Intellectual Level:</a:t>
            </a:r>
            <a:r>
              <a:rPr lang="en-US" sz="2800" b="1" dirty="0">
                <a:latin typeface="Century Gothic" panose="020B0502020202020204" pitchFamily="34" charset="0"/>
              </a:rPr>
              <a:t> </a:t>
            </a:r>
            <a:r>
              <a:rPr lang="en-US" sz="2800" b="1" dirty="0">
                <a:solidFill>
                  <a:srgbClr val="0000FF"/>
                </a:solidFill>
                <a:latin typeface="Century Gothic" panose="020B0502020202020204" pitchFamily="34" charset="0"/>
              </a:rPr>
              <a:t>But in your hearts honor Christ the Lord as holy, always being prepared to make a defense to anyone who asks you for a reason for the hope that is in you; yet do it with gentleness and respect.</a:t>
            </a:r>
            <a:r>
              <a:rPr lang="en-US" sz="2800" b="1" dirty="0">
                <a:latin typeface="Century Gothic" panose="020B0502020202020204" pitchFamily="34" charset="0"/>
              </a:rPr>
              <a:t> (I Peter 3:15 ESV)</a:t>
            </a:r>
            <a:endParaRPr lang="en-US" altLang="zh-CN" sz="2800" b="1" dirty="0">
              <a:solidFill>
                <a:srgbClr val="000050"/>
              </a:solidFill>
              <a:latin typeface="Century Gothic" panose="020B0502020202020204" pitchFamily="34" charset="0"/>
              <a:ea typeface="KaiTi" panose="02010609060101010101" pitchFamily="49" charset="-122"/>
            </a:endParaRPr>
          </a:p>
          <a:p>
            <a:pPr marL="914400" lvl="1" indent="-457200" algn="l">
              <a:buFont typeface="Wingdings" panose="05000000000000000000" pitchFamily="2" charset="2"/>
              <a:buChar char="v"/>
            </a:pPr>
            <a:endParaRPr lang="en-US" altLang="zh-CN" sz="200" b="1" dirty="0">
              <a:solidFill>
                <a:srgbClr val="000050"/>
              </a:solidFill>
              <a:latin typeface="Century Gothic" panose="020B0502020202020204" pitchFamily="34" charset="0"/>
              <a:ea typeface="KaiTi" panose="02010609060101010101" pitchFamily="49" charset="-122"/>
            </a:endParaRPr>
          </a:p>
          <a:p>
            <a:pPr marL="914400" lvl="1" indent="-457200" algn="l">
              <a:buFont typeface="Wingdings" panose="05000000000000000000" pitchFamily="2" charset="2"/>
              <a:buChar char="v"/>
            </a:pPr>
            <a:endParaRPr lang="en-US" altLang="zh-CN" sz="200" b="1" dirty="0">
              <a:solidFill>
                <a:srgbClr val="000050"/>
              </a:solidFill>
              <a:latin typeface="Century Gothic" panose="020B0502020202020204" pitchFamily="34" charset="0"/>
              <a:ea typeface="KaiTi" panose="02010609060101010101" pitchFamily="49" charset="-122"/>
            </a:endParaRPr>
          </a:p>
          <a:p>
            <a:pPr marL="914400" lvl="1" indent="-457200" algn="l">
              <a:buFont typeface="Wingdings" panose="05000000000000000000" pitchFamily="2" charset="2"/>
              <a:buChar char="v"/>
            </a:pPr>
            <a:r>
              <a:rPr lang="en-US" altLang="zh-TW" sz="2800" b="1" dirty="0">
                <a:solidFill>
                  <a:srgbClr val="000050"/>
                </a:solidFill>
                <a:latin typeface="Century Gothic" panose="020B0502020202020204" pitchFamily="34" charset="0"/>
                <a:ea typeface="KaiTi" panose="02010609060101010101" pitchFamily="49" charset="-122"/>
              </a:rPr>
              <a:t>Spiritual Level: </a:t>
            </a:r>
            <a:r>
              <a:rPr lang="en-US" sz="2800" b="1" dirty="0">
                <a:solidFill>
                  <a:srgbClr val="0000FF"/>
                </a:solidFill>
                <a:latin typeface="Century Gothic" panose="020B0502020202020204" pitchFamily="34" charset="0"/>
              </a:rPr>
              <a:t>Therefore I want you to understand that no one speaking in the Spirit of God ever says “Jesus is accursed!” and no one can say “Jesus is Lord” except in the Holy Spirit. </a:t>
            </a:r>
            <a:r>
              <a:rPr lang="en-US" sz="2800" b="1" dirty="0">
                <a:latin typeface="Century Gothic" panose="020B0502020202020204" pitchFamily="34" charset="0"/>
              </a:rPr>
              <a:t>(I Corinthians 12:3 ESV)</a:t>
            </a:r>
            <a:endParaRPr lang="zh-TW" altLang="en-US" sz="2800" b="1" i="0" dirty="0">
              <a:solidFill>
                <a:srgbClr val="000050"/>
              </a:solidFill>
              <a:effectLst/>
              <a:latin typeface="Century Gothic" panose="020B0502020202020204" pitchFamily="34" charset="0"/>
              <a:ea typeface="KaiTi" panose="02010609060101010101" pitchFamily="49" charset="-122"/>
            </a:endParaRPr>
          </a:p>
          <a:p>
            <a:pPr algn="l"/>
            <a:endParaRPr lang="en-US" sz="800" b="1" dirty="0">
              <a:latin typeface="Century Gothic" panose="020B0502020202020204" pitchFamily="34" charset="0"/>
              <a:ea typeface="KaiTi" panose="02010609060101010101" pitchFamily="49" charset="-122"/>
            </a:endParaRPr>
          </a:p>
          <a:p>
            <a:pPr marL="457200" indent="-457200" algn="l">
              <a:buFont typeface="Wingdings" panose="05000000000000000000" pitchFamily="2" charset="2"/>
              <a:buChar char="Ø"/>
            </a:pPr>
            <a:r>
              <a:rPr lang="en-US" sz="3000" b="1" dirty="0">
                <a:latin typeface="Century Gothic" panose="020B0502020202020204" pitchFamily="34" charset="0"/>
                <a:ea typeface="KaiTi" panose="02010609060101010101" pitchFamily="49" charset="-122"/>
              </a:rPr>
              <a:t>At which level can we invest more? Where is our strength?</a:t>
            </a:r>
          </a:p>
          <a:p>
            <a:pPr algn="l"/>
            <a:endParaRPr lang="en-US" dirty="0"/>
          </a:p>
        </p:txBody>
      </p:sp>
    </p:spTree>
    <p:extLst>
      <p:ext uri="{BB962C8B-B14F-4D97-AF65-F5344CB8AC3E}">
        <p14:creationId xmlns:p14="http://schemas.microsoft.com/office/powerpoint/2010/main" val="244648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14283-6C8A-4A63-9853-CB968B28EEAB}"/>
              </a:ext>
            </a:extLst>
          </p:cNvPr>
          <p:cNvSpPr>
            <a:spLocks noGrp="1"/>
          </p:cNvSpPr>
          <p:nvPr>
            <p:ph type="ctrTitle"/>
          </p:nvPr>
        </p:nvSpPr>
        <p:spPr>
          <a:xfrm>
            <a:off x="1398165" y="124073"/>
            <a:ext cx="9144000" cy="681270"/>
          </a:xfrm>
        </p:spPr>
        <p:txBody>
          <a:bodyPr>
            <a:normAutofit/>
          </a:bodyPr>
          <a:lstStyle/>
          <a:p>
            <a:r>
              <a:rPr lang="en-US" sz="4000" b="1" dirty="0">
                <a:solidFill>
                  <a:srgbClr val="00B050"/>
                </a:solidFill>
                <a:latin typeface="Agency FB" panose="020B0503020202020204" pitchFamily="34" charset="0"/>
                <a:ea typeface="KaiTi" panose="02010609060101010101" pitchFamily="49" charset="-122"/>
              </a:rPr>
              <a:t>The </a:t>
            </a:r>
            <a:r>
              <a:rPr lang="en-US" altLang="zh-CN" sz="4000" b="1" dirty="0">
                <a:solidFill>
                  <a:srgbClr val="00B050"/>
                </a:solidFill>
                <a:latin typeface="Agency FB" panose="020B0503020202020204" pitchFamily="34" charset="0"/>
                <a:ea typeface="KaiTi" panose="02010609060101010101" pitchFamily="49" charset="-122"/>
              </a:rPr>
              <a:t>Promise of His Mission</a:t>
            </a:r>
            <a:endParaRPr lang="en-US" sz="4000" b="1" dirty="0">
              <a:solidFill>
                <a:srgbClr val="00B050"/>
              </a:solidFill>
              <a:latin typeface="Agency FB" panose="020B0503020202020204" pitchFamily="34" charset="0"/>
              <a:ea typeface="KaiTi" panose="02010609060101010101" pitchFamily="49" charset="-122"/>
            </a:endParaRPr>
          </a:p>
        </p:txBody>
      </p:sp>
      <p:sp>
        <p:nvSpPr>
          <p:cNvPr id="3" name="Subtitle 2">
            <a:extLst>
              <a:ext uri="{FF2B5EF4-FFF2-40B4-BE49-F238E27FC236}">
                <a16:creationId xmlns:a16="http://schemas.microsoft.com/office/drawing/2014/main" id="{EB7CB774-2193-4D17-A5A8-207DA0CFF9C2}"/>
              </a:ext>
            </a:extLst>
          </p:cNvPr>
          <p:cNvSpPr>
            <a:spLocks noGrp="1"/>
          </p:cNvSpPr>
          <p:nvPr>
            <p:ph type="subTitle" idx="1"/>
          </p:nvPr>
        </p:nvSpPr>
        <p:spPr>
          <a:xfrm>
            <a:off x="260059" y="889233"/>
            <a:ext cx="11778143" cy="5844694"/>
          </a:xfrm>
        </p:spPr>
        <p:txBody>
          <a:bodyPr>
            <a:normAutofit/>
          </a:bodyPr>
          <a:lstStyle/>
          <a:p>
            <a:pPr algn="l"/>
            <a:r>
              <a:rPr lang="en-US" sz="3000" b="1" baseline="30000" dirty="0">
                <a:solidFill>
                  <a:srgbClr val="0000FF"/>
                </a:solidFill>
                <a:latin typeface="Century Gothic" panose="020B0502020202020204" pitchFamily="34" charset="0"/>
              </a:rPr>
              <a:t>20</a:t>
            </a:r>
            <a:r>
              <a:rPr lang="en-US" sz="3000" b="1" dirty="0">
                <a:solidFill>
                  <a:srgbClr val="0000FF"/>
                </a:solidFill>
                <a:latin typeface="Century Gothic" panose="020B0502020202020204" pitchFamily="34" charset="0"/>
              </a:rPr>
              <a:t>And he rolled up the scroll and gave it back to the attendant and sat down. And the eyes of all in the synagogue were fixed on him. </a:t>
            </a:r>
            <a:r>
              <a:rPr lang="en-US" sz="3000" b="1" baseline="30000" dirty="0">
                <a:solidFill>
                  <a:srgbClr val="0000FF"/>
                </a:solidFill>
                <a:latin typeface="Century Gothic" panose="020B0502020202020204" pitchFamily="34" charset="0"/>
              </a:rPr>
              <a:t>21</a:t>
            </a:r>
            <a:r>
              <a:rPr lang="en-US" sz="3000" b="1" dirty="0">
                <a:solidFill>
                  <a:srgbClr val="0000FF"/>
                </a:solidFill>
                <a:latin typeface="Century Gothic" panose="020B0502020202020204" pitchFamily="34" charset="0"/>
              </a:rPr>
              <a:t>And he began to say to them, “Today this Scripture has been fulfilled in your hearing.”   </a:t>
            </a:r>
            <a:r>
              <a:rPr lang="en-US" sz="3000" b="1" dirty="0">
                <a:latin typeface="Century Gothic" panose="020B0502020202020204" pitchFamily="34" charset="0"/>
              </a:rPr>
              <a:t>(Luke 4:20-21 ESV)</a:t>
            </a:r>
          </a:p>
          <a:p>
            <a:pPr algn="l"/>
            <a:endParaRPr lang="en-US" sz="200" b="1" dirty="0">
              <a:latin typeface="KaiTi" panose="02010609060101010101" pitchFamily="49" charset="-122"/>
              <a:ea typeface="KaiTi" panose="02010609060101010101" pitchFamily="49" charset="-122"/>
            </a:endParaRPr>
          </a:p>
          <a:p>
            <a:pPr marL="457200" indent="-457200" algn="l">
              <a:buFont typeface="Wingdings" panose="05000000000000000000" pitchFamily="2" charset="2"/>
              <a:buChar char="Ø"/>
            </a:pPr>
            <a:r>
              <a:rPr lang="en-US" altLang="zh-CN" sz="3000" b="1" dirty="0">
                <a:latin typeface="Century Gothic" panose="020B0502020202020204" pitchFamily="34" charset="0"/>
                <a:ea typeface="KaiTi" panose="02010609060101010101" pitchFamily="49" charset="-122"/>
              </a:rPr>
              <a:t>Jesus is the fulfilment of the promised Messiah</a:t>
            </a:r>
            <a:r>
              <a:rPr lang="en-US" altLang="zh-CN" sz="3400" b="1" dirty="0">
                <a:latin typeface="KaiTi" panose="02010609060101010101" pitchFamily="49" charset="-122"/>
                <a:ea typeface="KaiTi" panose="02010609060101010101" pitchFamily="49" charset="-122"/>
              </a:rPr>
              <a:t> </a:t>
            </a:r>
          </a:p>
          <a:p>
            <a:pPr marL="457200" indent="-457200" algn="l">
              <a:buFont typeface="Wingdings" panose="05000000000000000000" pitchFamily="2" charset="2"/>
              <a:buChar char="Ø"/>
            </a:pPr>
            <a:endParaRPr lang="en-US" altLang="zh-CN" sz="200" b="1" dirty="0">
              <a:latin typeface="KaiTi" panose="02010609060101010101" pitchFamily="49" charset="-122"/>
              <a:ea typeface="KaiTi" panose="02010609060101010101" pitchFamily="49" charset="-122"/>
            </a:endParaRPr>
          </a:p>
          <a:p>
            <a:pPr marL="457200" indent="-457200" algn="l">
              <a:buFont typeface="Wingdings" panose="05000000000000000000" pitchFamily="2" charset="2"/>
              <a:buChar char="Ø"/>
            </a:pPr>
            <a:r>
              <a:rPr lang="en-US" sz="2800" b="1" dirty="0">
                <a:solidFill>
                  <a:srgbClr val="0000FF"/>
                </a:solidFill>
                <a:latin typeface="Century Gothic" panose="020B0502020202020204" pitchFamily="34" charset="0"/>
              </a:rPr>
              <a:t>Therefore the Lord himself will give you a sign. Behold, the virgin shall conceive and bear a son, and shall call his name Immanuel.</a:t>
            </a:r>
            <a:r>
              <a:rPr lang="en-US" sz="2800" b="1" dirty="0">
                <a:latin typeface="Century Gothic" panose="020B0502020202020204" pitchFamily="34" charset="0"/>
              </a:rPr>
              <a:t> (Isaiah 7:14 ESV)</a:t>
            </a:r>
          </a:p>
          <a:p>
            <a:pPr marL="457200" indent="-457200" algn="l">
              <a:buFont typeface="Wingdings" panose="05000000000000000000" pitchFamily="2" charset="2"/>
              <a:buChar char="Ø"/>
            </a:pPr>
            <a:endParaRPr lang="en-US" altLang="zh-CN" sz="200" b="1" i="0" dirty="0">
              <a:solidFill>
                <a:srgbClr val="000050"/>
              </a:solidFill>
              <a:effectLst/>
              <a:latin typeface="Century Gothic" panose="020B0502020202020204" pitchFamily="34" charset="0"/>
              <a:ea typeface="KaiTi" panose="02010609060101010101" pitchFamily="49" charset="-122"/>
            </a:endParaRPr>
          </a:p>
          <a:p>
            <a:pPr marL="457200" indent="-457200" algn="l">
              <a:buFont typeface="Wingdings" panose="05000000000000000000" pitchFamily="2" charset="2"/>
              <a:buChar char="Ø"/>
            </a:pPr>
            <a:r>
              <a:rPr lang="en-US" sz="2800" b="1" dirty="0">
                <a:solidFill>
                  <a:srgbClr val="0000FF"/>
                </a:solidFill>
                <a:latin typeface="Century Gothic" panose="020B0502020202020204" pitchFamily="34" charset="0"/>
              </a:rPr>
              <a:t>For to us a child is born, to us a son is given; and the government shall be upon his shoulder, and his name shall be called Wonderful Counselor, Mighty God, Everlasting Father, Prince of Peace. </a:t>
            </a:r>
            <a:r>
              <a:rPr lang="en-US" sz="2800" b="1" dirty="0">
                <a:latin typeface="Century Gothic" panose="020B0502020202020204" pitchFamily="34" charset="0"/>
              </a:rPr>
              <a:t>(Isaiah 9:6 ESV)</a:t>
            </a:r>
            <a:endParaRPr lang="en-US" sz="2800" b="1" dirty="0">
              <a:latin typeface="Century Gothic" panose="020B0502020202020204" pitchFamily="34" charset="0"/>
              <a:ea typeface="KaiTi" panose="02010609060101010101" pitchFamily="49" charset="-122"/>
            </a:endParaRPr>
          </a:p>
        </p:txBody>
      </p:sp>
    </p:spTree>
    <p:extLst>
      <p:ext uri="{BB962C8B-B14F-4D97-AF65-F5344CB8AC3E}">
        <p14:creationId xmlns:p14="http://schemas.microsoft.com/office/powerpoint/2010/main" val="323461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4608FB1-E346-4773-A6A1-097F4F40B84D}"/>
              </a:ext>
            </a:extLst>
          </p:cNvPr>
          <p:cNvSpPr>
            <a:spLocks noGrp="1"/>
          </p:cNvSpPr>
          <p:nvPr>
            <p:ph type="subTitle" idx="1"/>
          </p:nvPr>
        </p:nvSpPr>
        <p:spPr>
          <a:xfrm>
            <a:off x="324465" y="294968"/>
            <a:ext cx="11611896" cy="6479458"/>
          </a:xfrm>
        </p:spPr>
        <p:txBody>
          <a:bodyPr>
            <a:normAutofit fontScale="92500" lnSpcReduction="10000"/>
          </a:bodyPr>
          <a:lstStyle/>
          <a:p>
            <a:pPr marL="342900" indent="-342900" algn="l">
              <a:buFont typeface="Wingdings" panose="05000000000000000000" pitchFamily="2" charset="2"/>
              <a:buChar char="Ø"/>
            </a:pPr>
            <a:r>
              <a:rPr lang="en-US" altLang="zh-CN" sz="2800" b="1" dirty="0">
                <a:latin typeface="Century Gothic" panose="020B0502020202020204" pitchFamily="34" charset="0"/>
                <a:ea typeface="KaiTi" panose="02010609060101010101" pitchFamily="49" charset="-122"/>
              </a:rPr>
              <a:t>Jesus is the only way!</a:t>
            </a:r>
          </a:p>
          <a:p>
            <a:pPr algn="l"/>
            <a:endParaRPr lang="en-US" altLang="zh-CN" sz="2800" b="1" dirty="0">
              <a:latin typeface="Century Gothic" panose="020B0502020202020204" pitchFamily="34" charset="0"/>
              <a:ea typeface="KaiTi" panose="02010609060101010101" pitchFamily="49" charset="-122"/>
            </a:endParaRPr>
          </a:p>
          <a:p>
            <a:pPr marL="342900" indent="-342900" algn="l">
              <a:buFont typeface="Wingdings" panose="05000000000000000000" pitchFamily="2" charset="2"/>
              <a:buChar char="Ø"/>
            </a:pPr>
            <a:endParaRPr lang="en-US" sz="800" b="1" dirty="0">
              <a:latin typeface="KaiTi" panose="02010609060101010101" pitchFamily="49" charset="-122"/>
              <a:ea typeface="KaiTi" panose="02010609060101010101" pitchFamily="49" charset="-122"/>
            </a:endParaRPr>
          </a:p>
          <a:p>
            <a:pPr marL="342900" indent="-342900" algn="l">
              <a:buFont typeface="Wingdings" panose="05000000000000000000" pitchFamily="2" charset="2"/>
              <a:buChar char="Ø"/>
            </a:pPr>
            <a:endParaRPr lang="en-US" altLang="zh-CN" sz="800" b="1" dirty="0">
              <a:latin typeface="KaiTi" panose="02010609060101010101" pitchFamily="49" charset="-122"/>
              <a:ea typeface="KaiTi" panose="02010609060101010101" pitchFamily="49" charset="-122"/>
            </a:endParaRPr>
          </a:p>
          <a:p>
            <a:pPr marL="342900" indent="-342900" algn="l">
              <a:buFont typeface="Wingdings" panose="05000000000000000000" pitchFamily="2" charset="2"/>
              <a:buChar char="Ø"/>
            </a:pPr>
            <a:endParaRPr lang="en-US" altLang="zh-CN" sz="800" b="1" dirty="0">
              <a:latin typeface="KaiTi" panose="02010609060101010101" pitchFamily="49" charset="-122"/>
              <a:ea typeface="KaiTi" panose="02010609060101010101" pitchFamily="49" charset="-122"/>
            </a:endParaRPr>
          </a:p>
          <a:p>
            <a:pPr marL="342900" indent="-342900" algn="l">
              <a:buFont typeface="Wingdings" panose="05000000000000000000" pitchFamily="2" charset="2"/>
              <a:buChar char="Ø"/>
            </a:pPr>
            <a:endParaRPr lang="en-US" altLang="zh-CN" sz="3400" b="1" dirty="0">
              <a:ea typeface="KaiTi" panose="02010609060101010101" pitchFamily="49" charset="-122"/>
            </a:endParaRPr>
          </a:p>
          <a:p>
            <a:pPr marL="342900" indent="-342900" algn="l">
              <a:buFont typeface="Wingdings" panose="05000000000000000000" pitchFamily="2" charset="2"/>
              <a:buChar char="Ø"/>
            </a:pPr>
            <a:endParaRPr lang="en-US" altLang="zh-CN" sz="3400" b="1" dirty="0">
              <a:ea typeface="KaiTi" panose="02010609060101010101" pitchFamily="49" charset="-122"/>
            </a:endParaRPr>
          </a:p>
          <a:p>
            <a:pPr marL="342900" indent="-342900" algn="l">
              <a:buFont typeface="Wingdings" panose="05000000000000000000" pitchFamily="2" charset="2"/>
              <a:buChar char="Ø"/>
            </a:pPr>
            <a:endParaRPr lang="en-US" altLang="zh-CN" sz="3400" b="1" dirty="0">
              <a:ea typeface="KaiTi" panose="02010609060101010101" pitchFamily="49" charset="-122"/>
            </a:endParaRPr>
          </a:p>
          <a:p>
            <a:pPr marL="342900" indent="-342900" algn="l">
              <a:buFont typeface="Wingdings" panose="05000000000000000000" pitchFamily="2" charset="2"/>
              <a:buChar char="Ø"/>
            </a:pPr>
            <a:endParaRPr lang="en-US" altLang="zh-CN" sz="3400" b="1" dirty="0">
              <a:ea typeface="KaiTi" panose="02010609060101010101" pitchFamily="49" charset="-122"/>
            </a:endParaRPr>
          </a:p>
          <a:p>
            <a:pPr marL="342900" indent="-342900" algn="l">
              <a:buFont typeface="Wingdings" panose="05000000000000000000" pitchFamily="2" charset="2"/>
              <a:buChar char="Ø"/>
            </a:pPr>
            <a:endParaRPr lang="en-US" altLang="zh-CN" sz="3400" b="1" dirty="0">
              <a:ea typeface="KaiTi" panose="02010609060101010101" pitchFamily="49" charset="-122"/>
            </a:endParaRPr>
          </a:p>
          <a:p>
            <a:pPr marL="342900" indent="-342900" algn="l">
              <a:buFont typeface="Wingdings" panose="05000000000000000000" pitchFamily="2" charset="2"/>
              <a:buChar char="Ø"/>
            </a:pPr>
            <a:endParaRPr lang="en-US" altLang="zh-CN" sz="3400" b="1" dirty="0">
              <a:latin typeface="Century Gothic" panose="020B0502020202020204" pitchFamily="34" charset="0"/>
              <a:ea typeface="KaiTi" panose="02010609060101010101" pitchFamily="49" charset="-122"/>
            </a:endParaRPr>
          </a:p>
          <a:p>
            <a:pPr marL="342900" indent="-342900" algn="l">
              <a:buFont typeface="Wingdings" panose="05000000000000000000" pitchFamily="2" charset="2"/>
              <a:buChar char="Ø"/>
            </a:pPr>
            <a:endParaRPr lang="en-US" altLang="zh-CN" sz="1700" b="1" dirty="0">
              <a:latin typeface="Century Gothic" panose="020B0502020202020204" pitchFamily="34" charset="0"/>
              <a:ea typeface="KaiTi" panose="02010609060101010101" pitchFamily="49" charset="-122"/>
            </a:endParaRPr>
          </a:p>
          <a:p>
            <a:pPr marL="342900" indent="-342900" algn="l">
              <a:buFont typeface="Wingdings" panose="05000000000000000000" pitchFamily="2" charset="2"/>
              <a:buChar char="Ø"/>
            </a:pPr>
            <a:r>
              <a:rPr lang="en-US" altLang="zh-CN" sz="3000" b="1" dirty="0">
                <a:latin typeface="Century Gothic" panose="020B0502020202020204" pitchFamily="34" charset="0"/>
                <a:ea typeface="KaiTi" panose="02010609060101010101" pitchFamily="49" charset="-122"/>
              </a:rPr>
              <a:t>He is the reason for the season!</a:t>
            </a:r>
          </a:p>
          <a:p>
            <a:pPr marL="342900" indent="-342900" algn="l">
              <a:buFont typeface="Wingdings" panose="05000000000000000000" pitchFamily="2" charset="2"/>
              <a:buChar char="Ø"/>
            </a:pPr>
            <a:endParaRPr lang="en-US" altLang="zh-CN" sz="800" b="1" dirty="0">
              <a:latin typeface="KaiTi" panose="02010609060101010101" pitchFamily="49" charset="-122"/>
              <a:ea typeface="KaiTi" panose="02010609060101010101" pitchFamily="49" charset="-122"/>
            </a:endParaRPr>
          </a:p>
          <a:p>
            <a:pPr marL="342900" indent="-342900" algn="l">
              <a:buFont typeface="Wingdings" panose="05000000000000000000" pitchFamily="2" charset="2"/>
              <a:buChar char="Ø"/>
            </a:pPr>
            <a:r>
              <a:rPr lang="en-US" altLang="zh-CN" sz="3200" b="1" dirty="0">
                <a:latin typeface="Century Gothic" panose="020B0502020202020204" pitchFamily="34" charset="0"/>
                <a:ea typeface="KaiTi" panose="02010609060101010101" pitchFamily="49" charset="-122"/>
              </a:rPr>
              <a:t>Do we want to accept this precious Christmas gift?</a:t>
            </a:r>
          </a:p>
          <a:p>
            <a:pPr algn="l"/>
            <a:endParaRPr lang="en-US" sz="3400" b="1" dirty="0">
              <a:latin typeface="KaiTi" panose="02010609060101010101" pitchFamily="49" charset="-122"/>
              <a:ea typeface="KaiTi" panose="02010609060101010101" pitchFamily="49" charset="-122"/>
            </a:endParaRPr>
          </a:p>
          <a:p>
            <a:pPr marL="342900" indent="-342900" algn="l">
              <a:buFont typeface="Wingdings" panose="05000000000000000000" pitchFamily="2" charset="2"/>
              <a:buChar char="Ø"/>
            </a:pPr>
            <a:endParaRPr lang="en-US" sz="3400" b="1" dirty="0">
              <a:latin typeface="KaiTi" panose="02010609060101010101" pitchFamily="49" charset="-122"/>
              <a:ea typeface="KaiTi" panose="02010609060101010101" pitchFamily="49" charset="-122"/>
            </a:endParaRPr>
          </a:p>
        </p:txBody>
      </p:sp>
      <p:graphicFrame>
        <p:nvGraphicFramePr>
          <p:cNvPr id="2" name="Table 3">
            <a:extLst>
              <a:ext uri="{FF2B5EF4-FFF2-40B4-BE49-F238E27FC236}">
                <a16:creationId xmlns:a16="http://schemas.microsoft.com/office/drawing/2014/main" id="{0B4B20BA-7C72-46A8-BCA9-E6143E76D624}"/>
              </a:ext>
            </a:extLst>
          </p:cNvPr>
          <p:cNvGraphicFramePr>
            <a:graphicFrameLocks noGrp="1"/>
          </p:cNvGraphicFramePr>
          <p:nvPr>
            <p:extLst>
              <p:ext uri="{D42A27DB-BD31-4B8C-83A1-F6EECF244321}">
                <p14:modId xmlns:p14="http://schemas.microsoft.com/office/powerpoint/2010/main" val="526617785"/>
              </p:ext>
            </p:extLst>
          </p:nvPr>
        </p:nvGraphicFramePr>
        <p:xfrm>
          <a:off x="341671" y="902528"/>
          <a:ext cx="11611896" cy="3864024"/>
        </p:xfrm>
        <a:graphic>
          <a:graphicData uri="http://schemas.openxmlformats.org/drawingml/2006/table">
            <a:tbl>
              <a:tblPr firstRow="1" bandRow="1">
                <a:tableStyleId>{5C22544A-7EE6-4342-B048-85BDC9FD1C3A}</a:tableStyleId>
              </a:tblPr>
              <a:tblGrid>
                <a:gridCol w="5808761">
                  <a:extLst>
                    <a:ext uri="{9D8B030D-6E8A-4147-A177-3AD203B41FA5}">
                      <a16:colId xmlns:a16="http://schemas.microsoft.com/office/drawing/2014/main" val="1930484642"/>
                    </a:ext>
                  </a:extLst>
                </a:gridCol>
                <a:gridCol w="5803135">
                  <a:extLst>
                    <a:ext uri="{9D8B030D-6E8A-4147-A177-3AD203B41FA5}">
                      <a16:colId xmlns:a16="http://schemas.microsoft.com/office/drawing/2014/main" val="3632163814"/>
                    </a:ext>
                  </a:extLst>
                </a:gridCol>
              </a:tblGrid>
              <a:tr h="593509">
                <a:tc>
                  <a:txBody>
                    <a:bodyPr/>
                    <a:lstStyle/>
                    <a:p>
                      <a:pPr algn="ctr"/>
                      <a:r>
                        <a:rPr lang="en-US" sz="2800" dirty="0"/>
                        <a:t>Other Religions</a:t>
                      </a:r>
                    </a:p>
                  </a:txBody>
                  <a:tcPr/>
                </a:tc>
                <a:tc>
                  <a:txBody>
                    <a:bodyPr/>
                    <a:lstStyle/>
                    <a:p>
                      <a:pPr algn="ctr"/>
                      <a:r>
                        <a:rPr lang="en-US" sz="2800" dirty="0"/>
                        <a:t>Jesus Christ</a:t>
                      </a:r>
                    </a:p>
                  </a:txBody>
                  <a:tcPr/>
                </a:tc>
                <a:extLst>
                  <a:ext uri="{0D108BD9-81ED-4DB2-BD59-A6C34878D82A}">
                    <a16:rowId xmlns:a16="http://schemas.microsoft.com/office/drawing/2014/main" val="3959739920"/>
                  </a:ext>
                </a:extLst>
              </a:tr>
              <a:tr h="668794">
                <a:tc>
                  <a:txBody>
                    <a:bodyPr/>
                    <a:lstStyle/>
                    <a:p>
                      <a:r>
                        <a:rPr lang="en-US" sz="2600" b="1" dirty="0">
                          <a:latin typeface="Century Gothic" panose="020B0502020202020204" pitchFamily="34" charset="0"/>
                        </a:rPr>
                        <a:t>How can people reach God?</a:t>
                      </a:r>
                    </a:p>
                  </a:txBody>
                  <a:tcPr anchor="ctr"/>
                </a:tc>
                <a:tc>
                  <a:txBody>
                    <a:bodyPr/>
                    <a:lstStyle/>
                    <a:p>
                      <a:r>
                        <a:rPr lang="en-US" sz="2600" b="1" dirty="0">
                          <a:latin typeface="Century Gothic" panose="020B0502020202020204" pitchFamily="34" charset="0"/>
                        </a:rPr>
                        <a:t>God reaches out to people</a:t>
                      </a:r>
                    </a:p>
                  </a:txBody>
                  <a:tcPr anchor="ctr"/>
                </a:tc>
                <a:extLst>
                  <a:ext uri="{0D108BD9-81ED-4DB2-BD59-A6C34878D82A}">
                    <a16:rowId xmlns:a16="http://schemas.microsoft.com/office/drawing/2014/main" val="1198324540"/>
                  </a:ext>
                </a:extLst>
              </a:tr>
              <a:tr h="634771">
                <a:tc>
                  <a:txBody>
                    <a:bodyPr/>
                    <a:lstStyle/>
                    <a:p>
                      <a:r>
                        <a:rPr lang="en-US" sz="2600" b="1" dirty="0">
                          <a:latin typeface="Century Gothic" panose="020B0502020202020204" pitchFamily="34" charset="0"/>
                        </a:rPr>
                        <a:t>How can people find the way?</a:t>
                      </a:r>
                    </a:p>
                  </a:txBody>
                  <a:tcPr anchor="ctr"/>
                </a:tc>
                <a:tc>
                  <a:txBody>
                    <a:bodyPr/>
                    <a:lstStyle/>
                    <a:p>
                      <a:r>
                        <a:rPr lang="en-US" sz="2600" b="1" dirty="0">
                          <a:latin typeface="Century Gothic" panose="020B0502020202020204" pitchFamily="34" charset="0"/>
                        </a:rPr>
                        <a:t>Jesus is the way, truth, and life</a:t>
                      </a:r>
                    </a:p>
                  </a:txBody>
                  <a:tcPr anchor="ctr"/>
                </a:tc>
                <a:extLst>
                  <a:ext uri="{0D108BD9-81ED-4DB2-BD59-A6C34878D82A}">
                    <a16:rowId xmlns:a16="http://schemas.microsoft.com/office/drawing/2014/main" val="3710071822"/>
                  </a:ext>
                </a:extLst>
              </a:tr>
              <a:tr h="662371">
                <a:tc>
                  <a:txBody>
                    <a:bodyPr/>
                    <a:lstStyle/>
                    <a:p>
                      <a:r>
                        <a:rPr lang="en-US" sz="2600" b="1" dirty="0">
                          <a:latin typeface="Century Gothic" panose="020B0502020202020204" pitchFamily="34" charset="0"/>
                        </a:rPr>
                        <a:t>How can people be enlightened?</a:t>
                      </a:r>
                    </a:p>
                  </a:txBody>
                  <a:tcPr anchor="ctr"/>
                </a:tc>
                <a:tc>
                  <a:txBody>
                    <a:bodyPr/>
                    <a:lstStyle/>
                    <a:p>
                      <a:r>
                        <a:rPr lang="en-US" sz="2600" b="1" dirty="0">
                          <a:latin typeface="Century Gothic" panose="020B0502020202020204" pitchFamily="34" charset="0"/>
                        </a:rPr>
                        <a:t>Jesus is the light of the world</a:t>
                      </a:r>
                    </a:p>
                  </a:txBody>
                  <a:tcPr anchor="ctr"/>
                </a:tc>
                <a:extLst>
                  <a:ext uri="{0D108BD9-81ED-4DB2-BD59-A6C34878D82A}">
                    <a16:rowId xmlns:a16="http://schemas.microsoft.com/office/drawing/2014/main" val="1740528168"/>
                  </a:ext>
                </a:extLst>
              </a:tr>
              <a:tr h="634771">
                <a:tc>
                  <a:txBody>
                    <a:bodyPr/>
                    <a:lstStyle/>
                    <a:p>
                      <a:r>
                        <a:rPr lang="en-US" sz="2600" b="1" dirty="0">
                          <a:latin typeface="Century Gothic" panose="020B0502020202020204" pitchFamily="34" charset="0"/>
                        </a:rPr>
                        <a:t>How can people pay for their sins</a:t>
                      </a:r>
                    </a:p>
                  </a:txBody>
                  <a:tcPr anchor="ctr"/>
                </a:tc>
                <a:tc>
                  <a:txBody>
                    <a:bodyPr/>
                    <a:lstStyle/>
                    <a:p>
                      <a:r>
                        <a:rPr lang="en-US" sz="2600" b="1" dirty="0">
                          <a:latin typeface="Century Gothic" panose="020B0502020202020204" pitchFamily="34" charset="0"/>
                        </a:rPr>
                        <a:t>Jesus is the payment of our sins</a:t>
                      </a:r>
                    </a:p>
                  </a:txBody>
                  <a:tcPr anchor="ctr"/>
                </a:tc>
                <a:extLst>
                  <a:ext uri="{0D108BD9-81ED-4DB2-BD59-A6C34878D82A}">
                    <a16:rowId xmlns:a16="http://schemas.microsoft.com/office/drawing/2014/main" val="1163304732"/>
                  </a:ext>
                </a:extLst>
              </a:tr>
              <a:tr h="669808">
                <a:tc>
                  <a:txBody>
                    <a:bodyPr/>
                    <a:lstStyle/>
                    <a:p>
                      <a:r>
                        <a:rPr lang="en-US" sz="2600" b="1" dirty="0">
                          <a:latin typeface="Century Gothic" panose="020B0502020202020204" pitchFamily="34" charset="0"/>
                        </a:rPr>
                        <a:t>Be summarized with “Do”</a:t>
                      </a:r>
                    </a:p>
                  </a:txBody>
                  <a:tcPr anchor="ctr"/>
                </a:tc>
                <a:tc>
                  <a:txBody>
                    <a:bodyPr/>
                    <a:lstStyle/>
                    <a:p>
                      <a:r>
                        <a:rPr lang="en-US" sz="2600" b="1" dirty="0">
                          <a:latin typeface="Century Gothic" panose="020B0502020202020204" pitchFamily="34" charset="0"/>
                        </a:rPr>
                        <a:t>Be summarized with “Done”</a:t>
                      </a:r>
                    </a:p>
                  </a:txBody>
                  <a:tcPr anchor="ctr"/>
                </a:tc>
                <a:extLst>
                  <a:ext uri="{0D108BD9-81ED-4DB2-BD59-A6C34878D82A}">
                    <a16:rowId xmlns:a16="http://schemas.microsoft.com/office/drawing/2014/main" val="2241483189"/>
                  </a:ext>
                </a:extLst>
              </a:tr>
            </a:tbl>
          </a:graphicData>
        </a:graphic>
      </p:graphicFrame>
    </p:spTree>
    <p:extLst>
      <p:ext uri="{BB962C8B-B14F-4D97-AF65-F5344CB8AC3E}">
        <p14:creationId xmlns:p14="http://schemas.microsoft.com/office/powerpoint/2010/main" val="75795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43B1D775-ACE6-458A-9901-C95AFB5BFBDB}"/>
              </a:ext>
            </a:extLst>
          </p:cNvPr>
          <p:cNvSpPr txBox="1"/>
          <p:nvPr/>
        </p:nvSpPr>
        <p:spPr>
          <a:xfrm>
            <a:off x="7300519" y="6392222"/>
            <a:ext cx="4771238" cy="276999"/>
          </a:xfrm>
          <a:prstGeom prst="rect">
            <a:avLst/>
          </a:prstGeom>
          <a:noFill/>
        </p:spPr>
        <p:txBody>
          <a:bodyPr wrap="square">
            <a:spAutoFit/>
          </a:bodyPr>
          <a:lstStyle/>
          <a:p>
            <a:r>
              <a:rPr lang="en-US" sz="1200" dirty="0">
                <a:solidFill>
                  <a:schemeClr val="bg1"/>
                </a:solidFill>
                <a:hlinkClick r:id="rId2">
                  <a:extLst>
                    <a:ext uri="{A12FA001-AC4F-418D-AE19-62706E023703}">
                      <ahyp:hlinkClr xmlns:ahyp="http://schemas.microsoft.com/office/drawing/2018/hyperlinkcolor" val="tx"/>
                    </a:ext>
                  </a:extLst>
                </a:hlinkClick>
              </a:rPr>
              <a:t>Merry-Christmas-2020.png (1200×900) (dehayf5mhw1h7.cloudfront.net)</a:t>
            </a:r>
            <a:endParaRPr lang="en-US" sz="1200" dirty="0">
              <a:solidFill>
                <a:schemeClr val="bg1"/>
              </a:solidFill>
            </a:endParaRPr>
          </a:p>
        </p:txBody>
      </p:sp>
      <p:pic>
        <p:nvPicPr>
          <p:cNvPr id="2" name="Picture 2" descr="How To Save On Christmas Presents - Optimistic Mommy">
            <a:extLst>
              <a:ext uri="{FF2B5EF4-FFF2-40B4-BE49-F238E27FC236}">
                <a16:creationId xmlns:a16="http://schemas.microsoft.com/office/drawing/2014/main" id="{CD469ABC-EAEA-4AA1-AACB-B6C0E7613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04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47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outdoor, house&#10;&#10;Description automatically generated">
            <a:extLst>
              <a:ext uri="{FF2B5EF4-FFF2-40B4-BE49-F238E27FC236}">
                <a16:creationId xmlns:a16="http://schemas.microsoft.com/office/drawing/2014/main" id="{294C0932-80CA-480D-A863-C1498CFC7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020"/>
            <a:ext cx="12192000" cy="5807959"/>
          </a:xfrm>
          <a:prstGeom prst="rect">
            <a:avLst/>
          </a:prstGeom>
        </p:spPr>
      </p:pic>
      <p:pic>
        <p:nvPicPr>
          <p:cNvPr id="7" name="Picture 6" descr="A house with christmas decorations&#10;&#10;Description automatically generated with low confidence">
            <a:extLst>
              <a:ext uri="{FF2B5EF4-FFF2-40B4-BE49-F238E27FC236}">
                <a16:creationId xmlns:a16="http://schemas.microsoft.com/office/drawing/2014/main" id="{CDCA3893-9A44-424F-B353-E324D753B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020"/>
            <a:ext cx="12192000" cy="5807959"/>
          </a:xfrm>
          <a:prstGeom prst="rect">
            <a:avLst/>
          </a:prstGeom>
        </p:spPr>
      </p:pic>
    </p:spTree>
    <p:extLst>
      <p:ext uri="{BB962C8B-B14F-4D97-AF65-F5344CB8AC3E}">
        <p14:creationId xmlns:p14="http://schemas.microsoft.com/office/powerpoint/2010/main" val="151400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uilding, outdoor, house&#10;&#10;Description automatically generated">
            <a:extLst>
              <a:ext uri="{FF2B5EF4-FFF2-40B4-BE49-F238E27FC236}">
                <a16:creationId xmlns:a16="http://schemas.microsoft.com/office/drawing/2014/main" id="{294C0932-80CA-480D-A863-C1498CFC7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020"/>
            <a:ext cx="12192000" cy="5807959"/>
          </a:xfrm>
          <a:prstGeom prst="rect">
            <a:avLst/>
          </a:prstGeom>
        </p:spPr>
      </p:pic>
    </p:spTree>
    <p:extLst>
      <p:ext uri="{BB962C8B-B14F-4D97-AF65-F5344CB8AC3E}">
        <p14:creationId xmlns:p14="http://schemas.microsoft.com/office/powerpoint/2010/main" val="269893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5232AED5-C637-44A8-81A5-A91E766DA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4" y="1586621"/>
            <a:ext cx="2194478" cy="3932052"/>
          </a:xfrm>
          <a:prstGeom prst="rect">
            <a:avLst/>
          </a:prstGeom>
        </p:spPr>
      </p:pic>
      <p:sp>
        <p:nvSpPr>
          <p:cNvPr id="6" name="TextBox 5">
            <a:extLst>
              <a:ext uri="{FF2B5EF4-FFF2-40B4-BE49-F238E27FC236}">
                <a16:creationId xmlns:a16="http://schemas.microsoft.com/office/drawing/2014/main" id="{EDE510C9-4E50-4723-92AC-CC0E0B8D1856}"/>
              </a:ext>
            </a:extLst>
          </p:cNvPr>
          <p:cNvSpPr txBox="1"/>
          <p:nvPr/>
        </p:nvSpPr>
        <p:spPr>
          <a:xfrm>
            <a:off x="4023360" y="96578"/>
            <a:ext cx="7100047" cy="830997"/>
          </a:xfrm>
          <a:prstGeom prst="rect">
            <a:avLst/>
          </a:prstGeom>
          <a:noFill/>
        </p:spPr>
        <p:txBody>
          <a:bodyPr wrap="square" rtlCol="0">
            <a:spAutoFit/>
          </a:bodyPr>
          <a:lstStyle/>
          <a:p>
            <a:pPr algn="ctr"/>
            <a:r>
              <a:rPr lang="en-US" sz="4800" b="1" dirty="0">
                <a:latin typeface="Agency FB" panose="020B0503020202020204" pitchFamily="34" charset="0"/>
                <a:ea typeface="KaiTi" panose="02010609060101010101" pitchFamily="49" charset="-122"/>
              </a:rPr>
              <a:t>His </a:t>
            </a:r>
            <a:r>
              <a:rPr lang="en-US" altLang="zh-CN" sz="4800" b="1" dirty="0">
                <a:latin typeface="Agency FB" panose="020B0503020202020204" pitchFamily="34" charset="0"/>
                <a:ea typeface="KaiTi" panose="02010609060101010101" pitchFamily="49" charset="-122"/>
              </a:rPr>
              <a:t>Mission &amp; Promise</a:t>
            </a:r>
            <a:endParaRPr lang="en-US" sz="4800" b="1" dirty="0">
              <a:latin typeface="Agency FB" panose="020B0503020202020204" pitchFamily="34" charset="0"/>
              <a:ea typeface="KaiTi" panose="02010609060101010101" pitchFamily="49" charset="-122"/>
            </a:endParaRPr>
          </a:p>
        </p:txBody>
      </p:sp>
      <p:sp>
        <p:nvSpPr>
          <p:cNvPr id="8" name="TextBox 7">
            <a:extLst>
              <a:ext uri="{FF2B5EF4-FFF2-40B4-BE49-F238E27FC236}">
                <a16:creationId xmlns:a16="http://schemas.microsoft.com/office/drawing/2014/main" id="{08CEE1DB-3D05-498B-B512-41CF6349EB57}"/>
              </a:ext>
            </a:extLst>
          </p:cNvPr>
          <p:cNvSpPr txBox="1"/>
          <p:nvPr/>
        </p:nvSpPr>
        <p:spPr>
          <a:xfrm>
            <a:off x="2280622" y="856357"/>
            <a:ext cx="9911378" cy="6001643"/>
          </a:xfrm>
          <a:prstGeom prst="rect">
            <a:avLst/>
          </a:prstGeom>
          <a:noFill/>
        </p:spPr>
        <p:txBody>
          <a:bodyPr wrap="square">
            <a:spAutoFit/>
          </a:bodyPr>
          <a:lstStyle/>
          <a:p>
            <a:pPr algn="l"/>
            <a:r>
              <a:rPr lang="en-US" sz="2400" b="1" baseline="30000" dirty="0">
                <a:solidFill>
                  <a:srgbClr val="0000FF"/>
                </a:solidFill>
                <a:effectLst/>
                <a:latin typeface="Century Gothic" panose="020B0502020202020204" pitchFamily="34" charset="0"/>
              </a:rPr>
              <a:t>14</a:t>
            </a:r>
            <a:r>
              <a:rPr lang="en-US" sz="2400" b="1" dirty="0">
                <a:solidFill>
                  <a:srgbClr val="0000FF"/>
                </a:solidFill>
                <a:effectLst/>
                <a:latin typeface="Century Gothic" panose="020B0502020202020204" pitchFamily="34" charset="0"/>
              </a:rPr>
              <a:t>And Jesus returned in the power of the Spirit to Galilee, and a report about him went out through all the surrounding country. </a:t>
            </a:r>
            <a:r>
              <a:rPr lang="en-US" sz="2400" b="1" baseline="30000" dirty="0">
                <a:solidFill>
                  <a:srgbClr val="0000FF"/>
                </a:solidFill>
                <a:effectLst/>
                <a:latin typeface="Century Gothic" panose="020B0502020202020204" pitchFamily="34" charset="0"/>
              </a:rPr>
              <a:t>15</a:t>
            </a:r>
            <a:r>
              <a:rPr lang="en-US" sz="2400" b="1" dirty="0">
                <a:solidFill>
                  <a:srgbClr val="0000FF"/>
                </a:solidFill>
                <a:effectLst/>
                <a:latin typeface="Century Gothic" panose="020B0502020202020204" pitchFamily="34" charset="0"/>
              </a:rPr>
              <a:t>And he taught in their synagogues, being glorified by all.</a:t>
            </a:r>
            <a:r>
              <a:rPr lang="en-US" sz="2400" b="1" dirty="0">
                <a:solidFill>
                  <a:srgbClr val="0000FF"/>
                </a:solidFill>
                <a:latin typeface="Century Gothic" panose="020B0502020202020204" pitchFamily="34" charset="0"/>
              </a:rPr>
              <a:t> </a:t>
            </a:r>
            <a:r>
              <a:rPr lang="en-US" sz="2400" b="1" baseline="30000" dirty="0">
                <a:solidFill>
                  <a:srgbClr val="0000FF"/>
                </a:solidFill>
                <a:effectLst/>
                <a:latin typeface="Century Gothic" panose="020B0502020202020204" pitchFamily="34" charset="0"/>
              </a:rPr>
              <a:t>16</a:t>
            </a:r>
            <a:r>
              <a:rPr lang="en-US" sz="2400" b="1" dirty="0">
                <a:solidFill>
                  <a:srgbClr val="0000FF"/>
                </a:solidFill>
                <a:effectLst/>
                <a:latin typeface="Century Gothic" panose="020B0502020202020204" pitchFamily="34" charset="0"/>
              </a:rPr>
              <a:t>And he came to Nazareth, where he had been brought up. And as was his custom, he went to the synagogue on the Sabbath day, and he stood up to read. </a:t>
            </a:r>
            <a:r>
              <a:rPr lang="en-US" sz="2400" b="1" baseline="30000" dirty="0">
                <a:solidFill>
                  <a:srgbClr val="0000FF"/>
                </a:solidFill>
                <a:effectLst/>
                <a:latin typeface="Century Gothic" panose="020B0502020202020204" pitchFamily="34" charset="0"/>
              </a:rPr>
              <a:t>17</a:t>
            </a:r>
            <a:r>
              <a:rPr lang="en-US" sz="2400" b="1" dirty="0">
                <a:solidFill>
                  <a:srgbClr val="0000FF"/>
                </a:solidFill>
                <a:effectLst/>
                <a:latin typeface="Century Gothic" panose="020B0502020202020204" pitchFamily="34" charset="0"/>
              </a:rPr>
              <a:t>And the scroll of the prophet Isaiah was given to him. He unrolled the scroll and found the place where it was written, </a:t>
            </a:r>
            <a:r>
              <a:rPr lang="en-US" sz="2400" b="1" baseline="30000" dirty="0">
                <a:solidFill>
                  <a:srgbClr val="0000FF"/>
                </a:solidFill>
                <a:effectLst/>
                <a:latin typeface="Century Gothic" panose="020B0502020202020204" pitchFamily="34" charset="0"/>
              </a:rPr>
              <a:t>18</a:t>
            </a:r>
            <a:r>
              <a:rPr lang="en-US" sz="2400" b="1" dirty="0">
                <a:solidFill>
                  <a:srgbClr val="0000FF"/>
                </a:solidFill>
                <a:effectLst/>
                <a:latin typeface="Century Gothic" panose="020B0502020202020204" pitchFamily="34" charset="0"/>
              </a:rPr>
              <a:t>“The Spirit of the Lord is upon me,</a:t>
            </a:r>
            <a:r>
              <a:rPr lang="en-US" sz="2400" b="1" dirty="0">
                <a:solidFill>
                  <a:srgbClr val="0000FF"/>
                </a:solidFill>
                <a:latin typeface="Century Gothic" panose="020B0502020202020204" pitchFamily="34" charset="0"/>
              </a:rPr>
              <a:t> </a:t>
            </a:r>
            <a:r>
              <a:rPr lang="en-US" sz="2400" b="1" dirty="0">
                <a:solidFill>
                  <a:srgbClr val="0000FF"/>
                </a:solidFill>
                <a:effectLst/>
                <a:latin typeface="Century Gothic" panose="020B0502020202020204" pitchFamily="34" charset="0"/>
              </a:rPr>
              <a:t>because he has anointed me</a:t>
            </a:r>
            <a:r>
              <a:rPr lang="en-US" sz="2400" b="1" dirty="0">
                <a:solidFill>
                  <a:srgbClr val="0000FF"/>
                </a:solidFill>
                <a:latin typeface="Century Gothic" panose="020B0502020202020204" pitchFamily="34" charset="0"/>
              </a:rPr>
              <a:t> </a:t>
            </a:r>
            <a:r>
              <a:rPr lang="en-US" sz="2400" b="1" dirty="0">
                <a:solidFill>
                  <a:srgbClr val="0000FF"/>
                </a:solidFill>
                <a:effectLst/>
                <a:latin typeface="Century Gothic" panose="020B0502020202020204" pitchFamily="34" charset="0"/>
              </a:rPr>
              <a:t>to proclaim good news to the poor. He has sent me to proclaim liberty to the captives and </a:t>
            </a:r>
            <a:r>
              <a:rPr lang="en-US" sz="2400" b="1" dirty="0">
                <a:solidFill>
                  <a:srgbClr val="0000FF"/>
                </a:solidFill>
                <a:latin typeface="Century Gothic" panose="020B0502020202020204" pitchFamily="34" charset="0"/>
              </a:rPr>
              <a:t> </a:t>
            </a:r>
            <a:r>
              <a:rPr lang="en-US" sz="2400" b="1" dirty="0">
                <a:solidFill>
                  <a:srgbClr val="0000FF"/>
                </a:solidFill>
                <a:effectLst/>
                <a:latin typeface="Century Gothic" panose="020B0502020202020204" pitchFamily="34" charset="0"/>
              </a:rPr>
              <a:t>recovering of sight to the blind,</a:t>
            </a:r>
            <a:r>
              <a:rPr lang="en-US" sz="2400" b="1" dirty="0">
                <a:solidFill>
                  <a:srgbClr val="0000FF"/>
                </a:solidFill>
                <a:latin typeface="Century Gothic" panose="020B0502020202020204" pitchFamily="34" charset="0"/>
              </a:rPr>
              <a:t> </a:t>
            </a:r>
            <a:r>
              <a:rPr lang="en-US" sz="2400" b="1" dirty="0">
                <a:solidFill>
                  <a:srgbClr val="0000FF"/>
                </a:solidFill>
                <a:effectLst/>
                <a:latin typeface="Century Gothic" panose="020B0502020202020204" pitchFamily="34" charset="0"/>
              </a:rPr>
              <a:t>to set at liberty those who are oppressed, </a:t>
            </a:r>
            <a:r>
              <a:rPr lang="en-US" sz="2400" b="1" baseline="30000" dirty="0">
                <a:solidFill>
                  <a:srgbClr val="0000FF"/>
                </a:solidFill>
                <a:effectLst/>
                <a:latin typeface="Century Gothic" panose="020B0502020202020204" pitchFamily="34" charset="0"/>
              </a:rPr>
              <a:t>19</a:t>
            </a:r>
            <a:r>
              <a:rPr lang="en-US" sz="2400" b="1" dirty="0">
                <a:solidFill>
                  <a:srgbClr val="0000FF"/>
                </a:solidFill>
                <a:effectLst/>
                <a:latin typeface="Century Gothic" panose="020B0502020202020204" pitchFamily="34" charset="0"/>
              </a:rPr>
              <a:t>to proclaim the year of the Lord's favor.” </a:t>
            </a:r>
            <a:r>
              <a:rPr lang="en-US" sz="2400" b="1" baseline="30000" dirty="0">
                <a:solidFill>
                  <a:srgbClr val="0000FF"/>
                </a:solidFill>
                <a:effectLst/>
                <a:latin typeface="Century Gothic" panose="020B0502020202020204" pitchFamily="34" charset="0"/>
              </a:rPr>
              <a:t>20</a:t>
            </a:r>
            <a:r>
              <a:rPr lang="en-US" sz="2400" b="1" dirty="0">
                <a:solidFill>
                  <a:srgbClr val="0000FF"/>
                </a:solidFill>
                <a:effectLst/>
                <a:latin typeface="Century Gothic" panose="020B0502020202020204" pitchFamily="34" charset="0"/>
              </a:rPr>
              <a:t>And he rolled up the scroll and gave it back to the attendant and sat down. And the eyes of all in the synagogue were fixed on him. </a:t>
            </a:r>
            <a:r>
              <a:rPr lang="en-US" sz="2400" b="1" baseline="30000" dirty="0">
                <a:solidFill>
                  <a:srgbClr val="0000FF"/>
                </a:solidFill>
                <a:effectLst/>
                <a:latin typeface="Century Gothic" panose="020B0502020202020204" pitchFamily="34" charset="0"/>
              </a:rPr>
              <a:t>21</a:t>
            </a:r>
            <a:r>
              <a:rPr lang="en-US" sz="2400" b="1" dirty="0">
                <a:solidFill>
                  <a:srgbClr val="0000FF"/>
                </a:solidFill>
                <a:effectLst/>
                <a:latin typeface="Century Gothic" panose="020B0502020202020204" pitchFamily="34" charset="0"/>
              </a:rPr>
              <a:t>And he began to say to them, “Today this Scripture has been fulfilled in your hearing.”   </a:t>
            </a:r>
            <a:r>
              <a:rPr lang="en-US" sz="2400" b="1" dirty="0">
                <a:effectLst/>
                <a:latin typeface="Century Gothic" panose="020B0502020202020204" pitchFamily="34" charset="0"/>
              </a:rPr>
              <a:t>(Luke 4:14-21 ESV)</a:t>
            </a:r>
          </a:p>
        </p:txBody>
      </p:sp>
    </p:spTree>
    <p:extLst>
      <p:ext uri="{BB962C8B-B14F-4D97-AF65-F5344CB8AC3E}">
        <p14:creationId xmlns:p14="http://schemas.microsoft.com/office/powerpoint/2010/main" val="3237311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14283-6C8A-4A63-9853-CB968B28EEAB}"/>
              </a:ext>
            </a:extLst>
          </p:cNvPr>
          <p:cNvSpPr>
            <a:spLocks noGrp="1"/>
          </p:cNvSpPr>
          <p:nvPr>
            <p:ph type="ctrTitle"/>
          </p:nvPr>
        </p:nvSpPr>
        <p:spPr>
          <a:xfrm>
            <a:off x="4937760" y="48572"/>
            <a:ext cx="6841864" cy="815494"/>
          </a:xfrm>
        </p:spPr>
        <p:txBody>
          <a:bodyPr>
            <a:normAutofit/>
          </a:bodyPr>
          <a:lstStyle/>
          <a:p>
            <a:r>
              <a:rPr lang="en-US" sz="4000" b="1" dirty="0">
                <a:solidFill>
                  <a:srgbClr val="00B050"/>
                </a:solidFill>
                <a:latin typeface="Agency FB" panose="020B0503020202020204" pitchFamily="34" charset="0"/>
                <a:ea typeface="KaiTi" panose="02010609060101010101" pitchFamily="49" charset="-122"/>
              </a:rPr>
              <a:t>The Preparation for His Mission</a:t>
            </a:r>
          </a:p>
        </p:txBody>
      </p:sp>
      <p:sp>
        <p:nvSpPr>
          <p:cNvPr id="3" name="Subtitle 2">
            <a:extLst>
              <a:ext uri="{FF2B5EF4-FFF2-40B4-BE49-F238E27FC236}">
                <a16:creationId xmlns:a16="http://schemas.microsoft.com/office/drawing/2014/main" id="{EB7CB774-2193-4D17-A5A8-207DA0CFF9C2}"/>
              </a:ext>
            </a:extLst>
          </p:cNvPr>
          <p:cNvSpPr>
            <a:spLocks noGrp="1"/>
          </p:cNvSpPr>
          <p:nvPr>
            <p:ph type="subTitle" idx="1"/>
          </p:nvPr>
        </p:nvSpPr>
        <p:spPr>
          <a:xfrm>
            <a:off x="4679576" y="894412"/>
            <a:ext cx="7282928" cy="5794360"/>
          </a:xfrm>
        </p:spPr>
        <p:txBody>
          <a:bodyPr>
            <a:normAutofit fontScale="92500" lnSpcReduction="10000"/>
          </a:bodyPr>
          <a:lstStyle/>
          <a:p>
            <a:pPr algn="l"/>
            <a:r>
              <a:rPr lang="en-US" sz="3200" b="1" baseline="30000" dirty="0">
                <a:solidFill>
                  <a:srgbClr val="0000FF"/>
                </a:solidFill>
                <a:latin typeface="Century Gothic" panose="020B0502020202020204" pitchFamily="34" charset="0"/>
              </a:rPr>
              <a:t>14</a:t>
            </a:r>
            <a:r>
              <a:rPr lang="en-US" sz="3200" b="1" dirty="0">
                <a:solidFill>
                  <a:srgbClr val="0000FF"/>
                </a:solidFill>
                <a:latin typeface="Century Gothic" panose="020B0502020202020204" pitchFamily="34" charset="0"/>
              </a:rPr>
              <a:t>And Jesus returned in the power of the Spirit to Galilee, and a report about him went out through all the surrounding country. </a:t>
            </a:r>
            <a:r>
              <a:rPr lang="en-US" sz="3200" b="1" baseline="30000" dirty="0">
                <a:solidFill>
                  <a:srgbClr val="0000FF"/>
                </a:solidFill>
                <a:latin typeface="Century Gothic" panose="020B0502020202020204" pitchFamily="34" charset="0"/>
              </a:rPr>
              <a:t>15</a:t>
            </a:r>
            <a:r>
              <a:rPr lang="en-US" sz="3200" b="1" dirty="0">
                <a:solidFill>
                  <a:srgbClr val="0000FF"/>
                </a:solidFill>
                <a:latin typeface="Century Gothic" panose="020B0502020202020204" pitchFamily="34" charset="0"/>
              </a:rPr>
              <a:t>And he taught in their synagogues, being glorified by all. </a:t>
            </a:r>
            <a:r>
              <a:rPr lang="en-US" sz="3200" b="1" dirty="0">
                <a:latin typeface="Century Gothic" panose="020B0502020202020204" pitchFamily="34" charset="0"/>
              </a:rPr>
              <a:t>(Luke 4:14-15 ESV)</a:t>
            </a:r>
          </a:p>
          <a:p>
            <a:pPr marL="457200" indent="-457200" algn="l">
              <a:buFont typeface="Wingdings" panose="05000000000000000000" pitchFamily="2" charset="2"/>
              <a:buChar char="Ø"/>
            </a:pPr>
            <a:endParaRPr lang="en-US" sz="400" b="1" dirty="0">
              <a:latin typeface="Century Gothic" panose="020B0502020202020204" pitchFamily="34" charset="0"/>
              <a:ea typeface="KaiTi" panose="02010609060101010101" pitchFamily="49" charset="-122"/>
            </a:endParaRPr>
          </a:p>
          <a:p>
            <a:pPr marL="342900" indent="-342900" algn="l">
              <a:buFont typeface="Wingdings" panose="05000000000000000000" pitchFamily="2" charset="2"/>
              <a:buChar char="Ø"/>
            </a:pPr>
            <a:r>
              <a:rPr lang="en-US" altLang="zh-CN" sz="3000" b="1" dirty="0">
                <a:latin typeface="Century Gothic" panose="020B0502020202020204" pitchFamily="34" charset="0"/>
                <a:ea typeface="KaiTi" panose="02010609060101010101" pitchFamily="49" charset="-122"/>
              </a:rPr>
              <a:t>According to Matthew 4:12-15, this is a turning point of Jesus’ ministry</a:t>
            </a:r>
          </a:p>
          <a:p>
            <a:pPr marL="342900" indent="-342900" algn="l">
              <a:buFont typeface="Wingdings" panose="05000000000000000000" pitchFamily="2" charset="2"/>
              <a:buChar char="Ø"/>
            </a:pPr>
            <a:endParaRPr lang="en-US" sz="400" b="1" dirty="0">
              <a:latin typeface="KaiTi" panose="02010609060101010101" pitchFamily="49" charset="-122"/>
              <a:ea typeface="KaiTi" panose="02010609060101010101" pitchFamily="49" charset="-122"/>
            </a:endParaRPr>
          </a:p>
          <a:p>
            <a:pPr marL="342900" indent="-342900" algn="l">
              <a:buFont typeface="Wingdings" panose="05000000000000000000" pitchFamily="2" charset="2"/>
              <a:buChar char="Ø"/>
            </a:pPr>
            <a:r>
              <a:rPr lang="en-US" altLang="zh-CN" sz="3000" b="1" dirty="0">
                <a:latin typeface="Century Gothic" panose="020B0502020202020204" pitchFamily="34" charset="0"/>
                <a:ea typeface="KaiTi" panose="02010609060101010101" pitchFamily="49" charset="-122"/>
              </a:rPr>
              <a:t>After this, Jesus went to Capernaum and preached near the Sea of Galilee (Luke 4:31; Mark 1:16)</a:t>
            </a:r>
            <a:endParaRPr lang="en-US" altLang="zh-CN" sz="3400" b="1" dirty="0">
              <a:latin typeface="KaiTi" panose="02010609060101010101" pitchFamily="49" charset="-122"/>
              <a:ea typeface="KaiTi" panose="02010609060101010101" pitchFamily="49" charset="-122"/>
            </a:endParaRPr>
          </a:p>
          <a:p>
            <a:pPr marL="342900" indent="-342900" algn="l">
              <a:buFont typeface="Wingdings" panose="05000000000000000000" pitchFamily="2" charset="2"/>
              <a:buChar char="Ø"/>
            </a:pPr>
            <a:endParaRPr lang="en-US" altLang="zh-CN" sz="400" b="1" dirty="0">
              <a:latin typeface="KaiTi" panose="02010609060101010101" pitchFamily="49" charset="-122"/>
              <a:ea typeface="KaiTi" panose="02010609060101010101" pitchFamily="49" charset="-122"/>
            </a:endParaRPr>
          </a:p>
          <a:p>
            <a:pPr marL="342900" indent="-342900" algn="l">
              <a:buFont typeface="Wingdings" panose="05000000000000000000" pitchFamily="2" charset="2"/>
              <a:buChar char="Ø"/>
            </a:pPr>
            <a:r>
              <a:rPr lang="en-US" altLang="zh-CN" sz="3200" b="1" dirty="0">
                <a:latin typeface="Century Gothic" panose="020B0502020202020204" pitchFamily="34" charset="0"/>
                <a:ea typeface="KaiTi" panose="02010609060101010101" pitchFamily="49" charset="-122"/>
              </a:rPr>
              <a:t>Jesus was then about 30 years old (Luke 3:23)</a:t>
            </a:r>
            <a:endParaRPr lang="en-US" sz="3400" dirty="0"/>
          </a:p>
        </p:txBody>
      </p:sp>
      <p:pic>
        <p:nvPicPr>
          <p:cNvPr id="1026" name="Picture 2">
            <a:extLst>
              <a:ext uri="{FF2B5EF4-FFF2-40B4-BE49-F238E27FC236}">
                <a16:creationId xmlns:a16="http://schemas.microsoft.com/office/drawing/2014/main" id="{98091FB8-DB90-4354-9264-B1D7155D1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2"/>
            <a:ext cx="4514850" cy="679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8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9AF828-1855-4B55-9EB0-B970F8F4F153}"/>
              </a:ext>
            </a:extLst>
          </p:cNvPr>
          <p:cNvSpPr>
            <a:spLocks noGrp="1"/>
          </p:cNvSpPr>
          <p:nvPr>
            <p:ph type="subTitle" idx="1"/>
          </p:nvPr>
        </p:nvSpPr>
        <p:spPr>
          <a:xfrm>
            <a:off x="209725" y="260058"/>
            <a:ext cx="11786532" cy="6518247"/>
          </a:xfrm>
        </p:spPr>
        <p:txBody>
          <a:bodyPr>
            <a:normAutofit/>
          </a:bodyPr>
          <a:lstStyle/>
          <a:p>
            <a:pPr marL="342900" indent="-342900" algn="l">
              <a:buFont typeface="Wingdings" panose="05000000000000000000" pitchFamily="2" charset="2"/>
              <a:buChar char="Ø"/>
            </a:pPr>
            <a:r>
              <a:rPr lang="en-US" altLang="zh-CN" sz="3200" b="1" dirty="0">
                <a:latin typeface="Century Gothic" panose="020B0502020202020204" pitchFamily="34" charset="0"/>
                <a:ea typeface="KaiTi" panose="02010609060101010101" pitchFamily="49" charset="-122"/>
              </a:rPr>
              <a:t>Events happened prior to John the Baptist’s imprisonment</a:t>
            </a:r>
          </a:p>
          <a:p>
            <a:pPr marL="914400" lvl="1" indent="-457200" algn="l">
              <a:buFont typeface="Wingdings" panose="05000000000000000000" pitchFamily="2" charset="2"/>
              <a:buChar char="v"/>
            </a:pPr>
            <a:endParaRPr lang="en-US" altLang="zh-CN" sz="200" b="1" dirty="0">
              <a:latin typeface="Century Gothic" panose="020B0502020202020204" pitchFamily="34" charset="0"/>
              <a:ea typeface="KaiTi" panose="02010609060101010101" pitchFamily="49" charset="-122"/>
            </a:endParaRPr>
          </a:p>
          <a:p>
            <a:pPr marL="914400" lvl="1" indent="-457200" algn="l">
              <a:buFont typeface="Wingdings" panose="05000000000000000000" pitchFamily="2" charset="2"/>
              <a:buChar char="v"/>
            </a:pPr>
            <a:r>
              <a:rPr lang="en-US" altLang="zh-CN" sz="2800" b="1" dirty="0">
                <a:latin typeface="Century Gothic" panose="020B0502020202020204" pitchFamily="34" charset="0"/>
                <a:ea typeface="KaiTi" panose="02010609060101010101" pitchFamily="49" charset="-122"/>
              </a:rPr>
              <a:t>John’s preaching </a:t>
            </a:r>
            <a:r>
              <a:rPr lang="en-US" altLang="zh-CN" sz="2200" b="1" dirty="0">
                <a:latin typeface="Century Gothic" panose="020B0502020202020204" pitchFamily="34" charset="0"/>
                <a:ea typeface="KaiTi" panose="02010609060101010101" pitchFamily="49" charset="-122"/>
              </a:rPr>
              <a:t>(Matthew 3:1-12; Mark 1:1-8; Luke 3:1-20; John 1:19-34)</a:t>
            </a:r>
            <a:endParaRPr lang="en-US" altLang="zh-CN" sz="2200" b="1" dirty="0">
              <a:latin typeface="KaiTi" panose="02010609060101010101" pitchFamily="49" charset="-122"/>
              <a:ea typeface="KaiTi" panose="02010609060101010101" pitchFamily="49" charset="-122"/>
            </a:endParaRPr>
          </a:p>
          <a:p>
            <a:pPr marL="914400" lvl="1" indent="-457200" algn="l">
              <a:buFont typeface="Wingdings" panose="05000000000000000000" pitchFamily="2" charset="2"/>
              <a:buChar char="v"/>
            </a:pPr>
            <a:endParaRPr lang="en-US" altLang="zh-CN" sz="200" b="1" dirty="0">
              <a:latin typeface="KaiTi" panose="02010609060101010101" pitchFamily="49" charset="-122"/>
              <a:ea typeface="KaiTi" panose="02010609060101010101" pitchFamily="49" charset="-122"/>
            </a:endParaRPr>
          </a:p>
          <a:p>
            <a:pPr marL="914400" lvl="1" indent="-457200" algn="l">
              <a:buFont typeface="Wingdings" panose="05000000000000000000" pitchFamily="2" charset="2"/>
              <a:buChar char="v"/>
            </a:pPr>
            <a:r>
              <a:rPr lang="en-US" altLang="zh-CN" sz="2800" b="1" dirty="0">
                <a:latin typeface="Century Gothic" panose="020B0502020202020204" pitchFamily="34" charset="0"/>
                <a:ea typeface="KaiTi" panose="02010609060101010101" pitchFamily="49" charset="-122"/>
              </a:rPr>
              <a:t>Jesus’ baptism </a:t>
            </a:r>
            <a:r>
              <a:rPr lang="en-US" altLang="zh-CN" sz="2200" b="1" dirty="0">
                <a:latin typeface="Century Gothic" panose="020B0502020202020204" pitchFamily="34" charset="0"/>
                <a:ea typeface="KaiTi" panose="02010609060101010101" pitchFamily="49" charset="-122"/>
              </a:rPr>
              <a:t>(Matthew 3:13-17; Mark 1:9-11; Luke 3:21-22)</a:t>
            </a:r>
          </a:p>
          <a:p>
            <a:pPr marL="914400" lvl="1" indent="-457200" algn="l">
              <a:buFont typeface="Wingdings" panose="05000000000000000000" pitchFamily="2" charset="2"/>
              <a:buChar char="v"/>
            </a:pPr>
            <a:endParaRPr lang="en-US" altLang="zh-CN" sz="200" b="1" dirty="0">
              <a:latin typeface="Century Gothic" panose="020B0502020202020204" pitchFamily="34" charset="0"/>
              <a:ea typeface="KaiTi" panose="02010609060101010101" pitchFamily="49" charset="-122"/>
            </a:endParaRPr>
          </a:p>
          <a:p>
            <a:pPr marL="914400" lvl="1" indent="-457200" algn="l">
              <a:buFont typeface="Wingdings" panose="05000000000000000000" pitchFamily="2" charset="2"/>
              <a:buChar char="v"/>
            </a:pPr>
            <a:r>
              <a:rPr lang="en-US" altLang="zh-CN" sz="2800" b="1" dirty="0">
                <a:latin typeface="Century Gothic" panose="020B0502020202020204" pitchFamily="34" charset="0"/>
                <a:ea typeface="KaiTi" panose="02010609060101010101" pitchFamily="49" charset="-122"/>
              </a:rPr>
              <a:t>Satan’s temptation to Jesus </a:t>
            </a:r>
            <a:r>
              <a:rPr lang="en-US" altLang="zh-CN" sz="2200" b="1" dirty="0">
                <a:latin typeface="Century Gothic" panose="020B0502020202020204" pitchFamily="34" charset="0"/>
                <a:ea typeface="KaiTi" panose="02010609060101010101" pitchFamily="49" charset="-122"/>
              </a:rPr>
              <a:t>(Matthew 4:1-11; Mark 1:12-13; Luke 4:1-13)</a:t>
            </a:r>
          </a:p>
          <a:p>
            <a:pPr marL="914400" lvl="1" indent="-457200" algn="l">
              <a:buFont typeface="Wingdings" panose="05000000000000000000" pitchFamily="2" charset="2"/>
              <a:buChar char="v"/>
            </a:pPr>
            <a:endParaRPr lang="en-US" altLang="zh-CN" sz="200" b="1" dirty="0">
              <a:latin typeface="KaiTi" panose="02010609060101010101" pitchFamily="49" charset="-122"/>
              <a:ea typeface="KaiTi" panose="02010609060101010101" pitchFamily="49" charset="-122"/>
            </a:endParaRPr>
          </a:p>
          <a:p>
            <a:pPr marL="914400" lvl="1" indent="-457200" algn="l">
              <a:buFont typeface="Wingdings" panose="05000000000000000000" pitchFamily="2" charset="2"/>
              <a:buChar char="v"/>
            </a:pPr>
            <a:r>
              <a:rPr lang="en-US" altLang="zh-CN" sz="2800" b="1" dirty="0">
                <a:latin typeface="Century Gothic" panose="020B0502020202020204" pitchFamily="34" charset="0"/>
                <a:ea typeface="KaiTi" panose="02010609060101010101" pitchFamily="49" charset="-122"/>
              </a:rPr>
              <a:t>Jesus’ first call to disciples </a:t>
            </a:r>
            <a:r>
              <a:rPr lang="en-US" altLang="zh-CN" sz="2200" b="1" dirty="0">
                <a:latin typeface="Century Gothic" panose="020B0502020202020204" pitchFamily="34" charset="0"/>
                <a:ea typeface="KaiTi" panose="02010609060101010101" pitchFamily="49" charset="-122"/>
              </a:rPr>
              <a:t>(John 1:35-51)</a:t>
            </a:r>
          </a:p>
          <a:p>
            <a:pPr marL="914400" lvl="1" indent="-457200" algn="l">
              <a:buFont typeface="Wingdings" panose="05000000000000000000" pitchFamily="2" charset="2"/>
              <a:buChar char="v"/>
            </a:pPr>
            <a:endParaRPr lang="en-US" altLang="zh-CN" sz="200" b="1" dirty="0">
              <a:latin typeface="KaiTi" panose="02010609060101010101" pitchFamily="49" charset="-122"/>
              <a:ea typeface="KaiTi" panose="02010609060101010101" pitchFamily="49" charset="-122"/>
            </a:endParaRPr>
          </a:p>
          <a:p>
            <a:pPr marL="914400" lvl="1" indent="-457200" algn="l">
              <a:buFont typeface="Wingdings" panose="05000000000000000000" pitchFamily="2" charset="2"/>
              <a:buChar char="v"/>
            </a:pPr>
            <a:r>
              <a:rPr lang="en-US" altLang="zh-CN" sz="2800" b="1" dirty="0">
                <a:latin typeface="Century Gothic" panose="020B0502020202020204" pitchFamily="34" charset="0"/>
                <a:ea typeface="KaiTi" panose="02010609060101010101" pitchFamily="49" charset="-122"/>
              </a:rPr>
              <a:t>Wedding feast at Cana </a:t>
            </a:r>
            <a:r>
              <a:rPr lang="en-US" altLang="zh-CN" sz="2200" b="1" dirty="0">
                <a:latin typeface="Century Gothic" panose="020B0502020202020204" pitchFamily="34" charset="0"/>
                <a:ea typeface="KaiTi" panose="02010609060101010101" pitchFamily="49" charset="-122"/>
              </a:rPr>
              <a:t>(John 2:1-12)</a:t>
            </a:r>
          </a:p>
          <a:p>
            <a:pPr marL="914400" lvl="1" indent="-457200" algn="l">
              <a:buFont typeface="Wingdings" panose="05000000000000000000" pitchFamily="2" charset="2"/>
              <a:buChar char="v"/>
            </a:pPr>
            <a:endParaRPr lang="en-US" altLang="zh-CN" sz="200" b="1" dirty="0">
              <a:latin typeface="KaiTi" panose="02010609060101010101" pitchFamily="49" charset="-122"/>
              <a:ea typeface="KaiTi" panose="02010609060101010101" pitchFamily="49" charset="-122"/>
            </a:endParaRPr>
          </a:p>
          <a:p>
            <a:pPr marL="914400" lvl="1" indent="-457200" algn="l">
              <a:buFont typeface="Wingdings" panose="05000000000000000000" pitchFamily="2" charset="2"/>
              <a:buChar char="v"/>
            </a:pPr>
            <a:r>
              <a:rPr lang="en-US" altLang="zh-CN" sz="2800" b="1" dirty="0">
                <a:latin typeface="Century Gothic" panose="020B0502020202020204" pitchFamily="34" charset="0"/>
                <a:ea typeface="KaiTi" panose="02010609060101010101" pitchFamily="49" charset="-122"/>
              </a:rPr>
              <a:t>First cleansing of the temple </a:t>
            </a:r>
            <a:r>
              <a:rPr lang="en-US" altLang="zh-CN" sz="2200" b="1" dirty="0">
                <a:latin typeface="Century Gothic" panose="020B0502020202020204" pitchFamily="34" charset="0"/>
                <a:ea typeface="KaiTi" panose="02010609060101010101" pitchFamily="49" charset="-122"/>
              </a:rPr>
              <a:t>(John 2:13-22)</a:t>
            </a:r>
          </a:p>
          <a:p>
            <a:pPr marL="914400" lvl="1" indent="-457200" algn="l">
              <a:buFont typeface="Wingdings" panose="05000000000000000000" pitchFamily="2" charset="2"/>
              <a:buChar char="v"/>
            </a:pPr>
            <a:endParaRPr lang="en-US" altLang="zh-CN" sz="200" b="1" dirty="0">
              <a:latin typeface="KaiTi" panose="02010609060101010101" pitchFamily="49" charset="-122"/>
              <a:ea typeface="KaiTi" panose="02010609060101010101" pitchFamily="49" charset="-122"/>
            </a:endParaRPr>
          </a:p>
          <a:p>
            <a:pPr marL="914400" lvl="1" indent="-457200" algn="l">
              <a:buFont typeface="Wingdings" panose="05000000000000000000" pitchFamily="2" charset="2"/>
              <a:buChar char="v"/>
            </a:pPr>
            <a:r>
              <a:rPr lang="en-US" altLang="zh-CN" sz="2800" b="1" dirty="0">
                <a:latin typeface="Century Gothic" panose="020B0502020202020204" pitchFamily="34" charset="0"/>
                <a:ea typeface="KaiTi" panose="02010609060101010101" pitchFamily="49" charset="-122"/>
              </a:rPr>
              <a:t>Conversation with </a:t>
            </a:r>
            <a:r>
              <a:rPr lang="en-US" sz="2800" b="1" dirty="0">
                <a:latin typeface="Century Gothic" panose="020B0502020202020204" pitchFamily="34" charset="0"/>
              </a:rPr>
              <a:t>Nicodemus</a:t>
            </a:r>
            <a:r>
              <a:rPr lang="en-US" altLang="zh-CN" sz="2800" b="1" dirty="0">
                <a:latin typeface="Century Gothic" panose="020B0502020202020204" pitchFamily="34" charset="0"/>
                <a:ea typeface="KaiTi" panose="02010609060101010101" pitchFamily="49" charset="-122"/>
              </a:rPr>
              <a:t> </a:t>
            </a:r>
            <a:r>
              <a:rPr lang="en-US" altLang="zh-CN" sz="2200" b="1" dirty="0">
                <a:latin typeface="Century Gothic" panose="020B0502020202020204" pitchFamily="34" charset="0"/>
                <a:ea typeface="KaiTi" panose="02010609060101010101" pitchFamily="49" charset="-122"/>
              </a:rPr>
              <a:t>(John 3:1-15)</a:t>
            </a:r>
          </a:p>
          <a:p>
            <a:pPr marL="914400" lvl="1" indent="-457200" algn="l">
              <a:buFont typeface="Wingdings" panose="05000000000000000000" pitchFamily="2" charset="2"/>
              <a:buChar char="v"/>
            </a:pPr>
            <a:endParaRPr lang="en-US" altLang="zh-CN" sz="200" b="1" dirty="0">
              <a:latin typeface="KaiTi" panose="02010609060101010101" pitchFamily="49" charset="-122"/>
              <a:ea typeface="KaiTi" panose="02010609060101010101" pitchFamily="49" charset="-122"/>
            </a:endParaRPr>
          </a:p>
          <a:p>
            <a:pPr marL="914400" lvl="1" indent="-457200" algn="l">
              <a:buFont typeface="Wingdings" panose="05000000000000000000" pitchFamily="2" charset="2"/>
              <a:buChar char="v"/>
            </a:pPr>
            <a:r>
              <a:rPr lang="en-US" altLang="zh-CN" sz="2800" b="1" dirty="0">
                <a:latin typeface="Century Gothic" panose="020B0502020202020204" pitchFamily="34" charset="0"/>
                <a:ea typeface="KaiTi" panose="02010609060101010101" pitchFamily="49" charset="-122"/>
              </a:rPr>
              <a:t>Conversation with the Samaritan woman </a:t>
            </a:r>
            <a:r>
              <a:rPr lang="en-US" altLang="zh-CN" sz="2200" b="1" dirty="0">
                <a:latin typeface="Century Gothic" panose="020B0502020202020204" pitchFamily="34" charset="0"/>
                <a:ea typeface="KaiTi" panose="02010609060101010101" pitchFamily="49" charset="-122"/>
              </a:rPr>
              <a:t>(John 4:1-42)</a:t>
            </a:r>
            <a:endParaRPr lang="en-US" altLang="zh-CN" sz="2200" b="1" dirty="0">
              <a:latin typeface="KaiTi" panose="02010609060101010101" pitchFamily="49" charset="-122"/>
              <a:ea typeface="KaiTi" panose="02010609060101010101" pitchFamily="49" charset="-122"/>
            </a:endParaRPr>
          </a:p>
          <a:p>
            <a:pPr marL="914400" lvl="1" indent="-457200" algn="l">
              <a:buFont typeface="Wingdings" panose="05000000000000000000" pitchFamily="2" charset="2"/>
              <a:buChar char="v"/>
            </a:pPr>
            <a:endParaRPr lang="en-US" altLang="zh-CN" sz="200" b="1" dirty="0">
              <a:latin typeface="KaiTi" panose="02010609060101010101" pitchFamily="49" charset="-122"/>
              <a:ea typeface="KaiTi" panose="02010609060101010101" pitchFamily="49" charset="-122"/>
            </a:endParaRPr>
          </a:p>
          <a:p>
            <a:pPr marL="914400" lvl="1" indent="-457200" algn="l">
              <a:buFont typeface="Wingdings" panose="05000000000000000000" pitchFamily="2" charset="2"/>
              <a:buChar char="v"/>
            </a:pPr>
            <a:r>
              <a:rPr lang="en-US" sz="2800" b="1" dirty="0">
                <a:latin typeface="Century Gothic" panose="020B0502020202020204" pitchFamily="34" charset="0"/>
              </a:rPr>
              <a:t>Healing of an Official's Son </a:t>
            </a:r>
            <a:r>
              <a:rPr lang="en-US" sz="2200" b="1" dirty="0">
                <a:latin typeface="Century Gothic" panose="020B0502020202020204" pitchFamily="34" charset="0"/>
              </a:rPr>
              <a:t>(John 4:43-54)</a:t>
            </a:r>
            <a:endParaRPr lang="en-US" altLang="zh-CN" sz="2200" b="1" dirty="0">
              <a:latin typeface="KaiTi" panose="02010609060101010101" pitchFamily="49" charset="-122"/>
              <a:ea typeface="KaiTi" panose="02010609060101010101" pitchFamily="49" charset="-122"/>
            </a:endParaRPr>
          </a:p>
          <a:p>
            <a:pPr lvl="1" algn="l"/>
            <a:endParaRPr lang="en-US" altLang="zh-CN" sz="200" b="1" dirty="0">
              <a:latin typeface="KaiTi" panose="02010609060101010101" pitchFamily="49" charset="-122"/>
              <a:ea typeface="KaiTi" panose="02010609060101010101" pitchFamily="49" charset="-122"/>
            </a:endParaRPr>
          </a:p>
          <a:p>
            <a:pPr marL="914400" lvl="1" indent="-457200" algn="l">
              <a:buFont typeface="Wingdings" panose="05000000000000000000" pitchFamily="2" charset="2"/>
              <a:buChar char="v"/>
            </a:pPr>
            <a:r>
              <a:rPr lang="en-US" altLang="zh-CN" sz="2800" b="1" dirty="0">
                <a:latin typeface="Century Gothic" panose="020B0502020202020204" pitchFamily="34" charset="0"/>
                <a:ea typeface="KaiTi" panose="02010609060101010101" pitchFamily="49" charset="-122"/>
              </a:rPr>
              <a:t>Teaching at the Nazareth synagogue </a:t>
            </a:r>
            <a:r>
              <a:rPr lang="en-US" altLang="zh-CN" sz="2200" b="1" dirty="0">
                <a:latin typeface="Century Gothic" panose="020B0502020202020204" pitchFamily="34" charset="0"/>
                <a:ea typeface="KaiTi" panose="02010609060101010101" pitchFamily="49" charset="-122"/>
              </a:rPr>
              <a:t>(Luke 4:14-31)</a:t>
            </a:r>
          </a:p>
        </p:txBody>
      </p:sp>
    </p:spTree>
    <p:extLst>
      <p:ext uri="{BB962C8B-B14F-4D97-AF65-F5344CB8AC3E}">
        <p14:creationId xmlns:p14="http://schemas.microsoft.com/office/powerpoint/2010/main" val="386010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B22B70-E59F-4D6E-A556-1174632FD687}"/>
              </a:ext>
            </a:extLst>
          </p:cNvPr>
          <p:cNvSpPr>
            <a:spLocks noGrp="1"/>
          </p:cNvSpPr>
          <p:nvPr>
            <p:ph type="subTitle" idx="1"/>
          </p:nvPr>
        </p:nvSpPr>
        <p:spPr>
          <a:xfrm>
            <a:off x="151002" y="184559"/>
            <a:ext cx="11769754" cy="6509856"/>
          </a:xfrm>
        </p:spPr>
        <p:txBody>
          <a:bodyPr>
            <a:normAutofit/>
          </a:bodyPr>
          <a:lstStyle/>
          <a:p>
            <a:pPr marL="457200" indent="-457200" algn="l">
              <a:buFont typeface="Wingdings" panose="05000000000000000000" pitchFamily="2" charset="2"/>
              <a:buChar char="Ø"/>
            </a:pPr>
            <a:r>
              <a:rPr lang="en-US" altLang="zh-CN" sz="3200" b="1" dirty="0">
                <a:latin typeface="Century Gothic" panose="020B0502020202020204" pitchFamily="34" charset="0"/>
                <a:ea typeface="KaiTi" panose="02010609060101010101" pitchFamily="49" charset="-122"/>
              </a:rPr>
              <a:t>The preparation – Equipped with the Holy Spirit</a:t>
            </a:r>
          </a:p>
          <a:p>
            <a:pPr marL="457200" indent="-457200" algn="l">
              <a:buFont typeface="Wingdings" panose="05000000000000000000" pitchFamily="2" charset="2"/>
              <a:buChar char="Ø"/>
            </a:pPr>
            <a:endParaRPr lang="en-US" altLang="zh-CN" sz="200" b="1" dirty="0">
              <a:latin typeface="KaiTi" panose="02010609060101010101" pitchFamily="49" charset="-122"/>
              <a:ea typeface="KaiTi" panose="02010609060101010101" pitchFamily="49" charset="-122"/>
            </a:endParaRPr>
          </a:p>
          <a:p>
            <a:pPr marL="914400" lvl="1" indent="-457200" algn="l">
              <a:buFont typeface="Wingdings" panose="05000000000000000000" pitchFamily="2" charset="2"/>
              <a:buChar char="v"/>
            </a:pPr>
            <a:r>
              <a:rPr lang="en-US" sz="2800" b="1" dirty="0">
                <a:solidFill>
                  <a:srgbClr val="0000FF"/>
                </a:solidFill>
                <a:latin typeface="Century Gothic" panose="020B0502020202020204" pitchFamily="34" charset="0"/>
              </a:rPr>
              <a:t>Then Jesus was led up by the Spirit into the wilderness to be tempted by the devil. </a:t>
            </a:r>
            <a:r>
              <a:rPr lang="en-US" sz="2800" b="1" dirty="0">
                <a:latin typeface="Century Gothic" panose="020B0502020202020204" pitchFamily="34" charset="0"/>
              </a:rPr>
              <a:t>(Matthew 4:1 ESV)</a:t>
            </a:r>
          </a:p>
          <a:p>
            <a:pPr marL="914400" lvl="1" indent="-457200" algn="l">
              <a:buFont typeface="Wingdings" panose="05000000000000000000" pitchFamily="2" charset="2"/>
              <a:buChar char="v"/>
            </a:pPr>
            <a:endParaRPr lang="en-US" altLang="zh-CN" sz="200" b="1" dirty="0">
              <a:latin typeface="Century Gothic" panose="020B0502020202020204" pitchFamily="34" charset="0"/>
              <a:ea typeface="KaiTi" panose="02010609060101010101" pitchFamily="49" charset="-122"/>
            </a:endParaRPr>
          </a:p>
          <a:p>
            <a:pPr marL="914400" lvl="1" indent="-457200" algn="l">
              <a:buFont typeface="Wingdings" panose="05000000000000000000" pitchFamily="2" charset="2"/>
              <a:buChar char="v"/>
            </a:pPr>
            <a:r>
              <a:rPr lang="en-US" sz="2800" b="1" baseline="30000" dirty="0">
                <a:solidFill>
                  <a:srgbClr val="0000FF"/>
                </a:solidFill>
                <a:latin typeface="Century Gothic" panose="020B0502020202020204" pitchFamily="34" charset="0"/>
              </a:rPr>
              <a:t> </a:t>
            </a:r>
            <a:r>
              <a:rPr lang="en-US" sz="2800" b="1" dirty="0">
                <a:solidFill>
                  <a:srgbClr val="0000FF"/>
                </a:solidFill>
                <a:latin typeface="Century Gothic" panose="020B0502020202020204" pitchFamily="34" charset="0"/>
              </a:rPr>
              <a:t>The Spirit immediately drove him out into the wilderness. </a:t>
            </a:r>
            <a:r>
              <a:rPr lang="en-US" sz="2800" b="1" dirty="0">
                <a:latin typeface="Century Gothic" panose="020B0502020202020204" pitchFamily="34" charset="0"/>
              </a:rPr>
              <a:t>(Mark 1:12 ESV)</a:t>
            </a:r>
            <a:endParaRPr lang="en-US" altLang="zh-CN" sz="2800" b="1" i="0" dirty="0">
              <a:effectLst/>
              <a:latin typeface="Century Gothic" panose="020B0502020202020204" pitchFamily="34" charset="0"/>
              <a:ea typeface="KaiTi" panose="02010609060101010101" pitchFamily="49" charset="-122"/>
            </a:endParaRPr>
          </a:p>
          <a:p>
            <a:pPr marL="914400" lvl="1" indent="-457200" algn="l">
              <a:buFont typeface="Wingdings" panose="05000000000000000000" pitchFamily="2" charset="2"/>
              <a:buChar char="v"/>
            </a:pPr>
            <a:endParaRPr lang="en-US" altLang="zh-CN" sz="200" b="1" i="0" dirty="0">
              <a:effectLst/>
              <a:latin typeface="KaiTi" panose="02010609060101010101" pitchFamily="49" charset="-122"/>
              <a:ea typeface="KaiTi" panose="02010609060101010101" pitchFamily="49" charset="-122"/>
            </a:endParaRPr>
          </a:p>
          <a:p>
            <a:pPr marL="914400" lvl="1" indent="-457200" algn="l">
              <a:buFont typeface="Wingdings" panose="05000000000000000000" pitchFamily="2" charset="2"/>
              <a:buChar char="v"/>
            </a:pPr>
            <a:r>
              <a:rPr lang="en-US" sz="2800" b="1" dirty="0">
                <a:solidFill>
                  <a:srgbClr val="0000FF"/>
                </a:solidFill>
                <a:latin typeface="Century Gothic" panose="020B0502020202020204" pitchFamily="34" charset="0"/>
              </a:rPr>
              <a:t>And Jesus, full of the Holy Spirit, returned from the Jordan and was led by the Spirit in the wilderness.</a:t>
            </a:r>
            <a:r>
              <a:rPr lang="en-US" sz="2800" b="1" dirty="0">
                <a:latin typeface="Century Gothic" panose="020B0502020202020204" pitchFamily="34" charset="0"/>
              </a:rPr>
              <a:t> (Luke 4:1 ESV)</a:t>
            </a:r>
          </a:p>
          <a:p>
            <a:pPr marL="914400" lvl="1" indent="-457200" algn="l">
              <a:buFont typeface="Wingdings" panose="05000000000000000000" pitchFamily="2" charset="2"/>
              <a:buChar char="v"/>
            </a:pPr>
            <a:endParaRPr lang="en-US" altLang="zh-CN" sz="200" b="1" dirty="0">
              <a:latin typeface="Century Gothic" panose="020B0502020202020204" pitchFamily="34" charset="0"/>
              <a:ea typeface="KaiTi" panose="02010609060101010101" pitchFamily="49" charset="-122"/>
            </a:endParaRPr>
          </a:p>
          <a:p>
            <a:pPr marL="914400" lvl="1" indent="-457200" algn="l">
              <a:buFont typeface="Wingdings" panose="05000000000000000000" pitchFamily="2" charset="2"/>
              <a:buChar char="v"/>
            </a:pPr>
            <a:r>
              <a:rPr lang="en-US" sz="2800" b="1" dirty="0">
                <a:solidFill>
                  <a:srgbClr val="0000FF"/>
                </a:solidFill>
                <a:latin typeface="Century Gothic" panose="020B0502020202020204" pitchFamily="34" charset="0"/>
              </a:rPr>
              <a:t>And Jesus returned in the power of the Spirit to Galilee, and a report about him went out through all the surrounding country. </a:t>
            </a:r>
            <a:r>
              <a:rPr lang="en-US" sz="2800" b="1" dirty="0">
                <a:latin typeface="Century Gothic" panose="020B0502020202020204" pitchFamily="34" charset="0"/>
              </a:rPr>
              <a:t>(Luke 4:14 ESV)</a:t>
            </a:r>
            <a:r>
              <a:rPr lang="en-US" sz="2800" b="1" dirty="0">
                <a:solidFill>
                  <a:srgbClr val="0000FF"/>
                </a:solidFill>
                <a:latin typeface="Century Gothic" panose="020B0502020202020204" pitchFamily="34" charset="0"/>
              </a:rPr>
              <a:t> </a:t>
            </a:r>
          </a:p>
          <a:p>
            <a:pPr marL="914400" lvl="1" indent="-457200" algn="l">
              <a:buFont typeface="Wingdings" panose="05000000000000000000" pitchFamily="2" charset="2"/>
              <a:buChar char="v"/>
            </a:pPr>
            <a:endParaRPr lang="en-US" altLang="zh-CN" sz="800" b="1" dirty="0">
              <a:latin typeface="KaiTi" panose="02010609060101010101" pitchFamily="49" charset="-122"/>
              <a:ea typeface="KaiTi" panose="02010609060101010101" pitchFamily="49" charset="-122"/>
            </a:endParaRPr>
          </a:p>
          <a:p>
            <a:pPr marL="457200" indent="-457200" algn="l">
              <a:buFont typeface="Wingdings" panose="05000000000000000000" pitchFamily="2" charset="2"/>
              <a:buChar char="Ø"/>
            </a:pPr>
            <a:r>
              <a:rPr lang="en-US" altLang="zh-CN" sz="3200" b="1" dirty="0">
                <a:latin typeface="Century Gothic" panose="020B0502020202020204" pitchFamily="34" charset="0"/>
                <a:ea typeface="KaiTi" panose="02010609060101010101" pitchFamily="49" charset="-122"/>
              </a:rPr>
              <a:t>How shall we prepare for our mission?</a:t>
            </a:r>
          </a:p>
          <a:p>
            <a:pPr marL="457200" indent="-457200" algn="l">
              <a:buFont typeface="Wingdings" panose="05000000000000000000" pitchFamily="2" charset="2"/>
              <a:buChar char="Ø"/>
            </a:pPr>
            <a:endParaRPr lang="en-US" altLang="zh-CN" sz="800" b="1" dirty="0">
              <a:latin typeface="Century Gothic" panose="020B0502020202020204" pitchFamily="34" charset="0"/>
              <a:ea typeface="KaiTi" panose="02010609060101010101" pitchFamily="49" charset="-122"/>
            </a:endParaRPr>
          </a:p>
          <a:p>
            <a:pPr marL="457200" indent="-457200" algn="l">
              <a:buFont typeface="Wingdings" panose="05000000000000000000" pitchFamily="2" charset="2"/>
              <a:buChar char="Ø"/>
            </a:pPr>
            <a:r>
              <a:rPr lang="en-US" altLang="zh-CN" sz="3200" b="1" dirty="0">
                <a:latin typeface="Century Gothic" panose="020B0502020202020204" pitchFamily="34" charset="0"/>
                <a:ea typeface="KaiTi" panose="02010609060101010101" pitchFamily="49" charset="-122"/>
              </a:rPr>
              <a:t>How can we be filled with the Holy Spirit?</a:t>
            </a:r>
          </a:p>
        </p:txBody>
      </p:sp>
    </p:spTree>
    <p:extLst>
      <p:ext uri="{BB962C8B-B14F-4D97-AF65-F5344CB8AC3E}">
        <p14:creationId xmlns:p14="http://schemas.microsoft.com/office/powerpoint/2010/main" val="378741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14283-6C8A-4A63-9853-CB968B28EEAB}"/>
              </a:ext>
            </a:extLst>
          </p:cNvPr>
          <p:cNvSpPr>
            <a:spLocks noGrp="1"/>
          </p:cNvSpPr>
          <p:nvPr>
            <p:ph type="ctrTitle"/>
          </p:nvPr>
        </p:nvSpPr>
        <p:spPr>
          <a:xfrm>
            <a:off x="1398165" y="124073"/>
            <a:ext cx="9144000" cy="664492"/>
          </a:xfrm>
        </p:spPr>
        <p:txBody>
          <a:bodyPr>
            <a:normAutofit/>
          </a:bodyPr>
          <a:lstStyle/>
          <a:p>
            <a:r>
              <a:rPr lang="en-US" sz="4000" b="1" dirty="0">
                <a:solidFill>
                  <a:srgbClr val="00B050"/>
                </a:solidFill>
                <a:latin typeface="Agency FB" panose="020B0503020202020204" pitchFamily="34" charset="0"/>
                <a:ea typeface="KaiTi" panose="02010609060101010101" pitchFamily="49" charset="-122"/>
              </a:rPr>
              <a:t>The </a:t>
            </a:r>
            <a:r>
              <a:rPr lang="en-US" altLang="zh-CN" sz="4000" b="1" dirty="0">
                <a:solidFill>
                  <a:srgbClr val="00B050"/>
                </a:solidFill>
                <a:latin typeface="Agency FB" panose="020B0503020202020204" pitchFamily="34" charset="0"/>
                <a:ea typeface="KaiTi" panose="02010609060101010101" pitchFamily="49" charset="-122"/>
              </a:rPr>
              <a:t>Declaration of His Mission</a:t>
            </a:r>
            <a:endParaRPr lang="en-US" sz="4000" b="1" dirty="0">
              <a:solidFill>
                <a:srgbClr val="00B050"/>
              </a:solidFill>
              <a:latin typeface="Agency FB" panose="020B0503020202020204" pitchFamily="34" charset="0"/>
              <a:ea typeface="KaiTi" panose="02010609060101010101" pitchFamily="49" charset="-122"/>
            </a:endParaRPr>
          </a:p>
        </p:txBody>
      </p:sp>
      <p:sp>
        <p:nvSpPr>
          <p:cNvPr id="3" name="Subtitle 2">
            <a:extLst>
              <a:ext uri="{FF2B5EF4-FFF2-40B4-BE49-F238E27FC236}">
                <a16:creationId xmlns:a16="http://schemas.microsoft.com/office/drawing/2014/main" id="{EB7CB774-2193-4D17-A5A8-207DA0CFF9C2}"/>
              </a:ext>
            </a:extLst>
          </p:cNvPr>
          <p:cNvSpPr>
            <a:spLocks noGrp="1"/>
          </p:cNvSpPr>
          <p:nvPr>
            <p:ph type="subTitle" idx="1"/>
          </p:nvPr>
        </p:nvSpPr>
        <p:spPr>
          <a:xfrm>
            <a:off x="281031" y="847288"/>
            <a:ext cx="11629938" cy="5886639"/>
          </a:xfrm>
        </p:spPr>
        <p:txBody>
          <a:bodyPr>
            <a:normAutofit/>
          </a:bodyPr>
          <a:lstStyle/>
          <a:p>
            <a:pPr algn="l"/>
            <a:r>
              <a:rPr lang="en-US" sz="2800" b="1" baseline="30000" dirty="0">
                <a:solidFill>
                  <a:srgbClr val="0000FF"/>
                </a:solidFill>
                <a:latin typeface="Century Gothic" panose="020B0502020202020204" pitchFamily="34" charset="0"/>
              </a:rPr>
              <a:t>16</a:t>
            </a:r>
            <a:r>
              <a:rPr lang="en-US" sz="2800" b="1" dirty="0">
                <a:solidFill>
                  <a:srgbClr val="0000FF"/>
                </a:solidFill>
                <a:latin typeface="Century Gothic" panose="020B0502020202020204" pitchFamily="34" charset="0"/>
              </a:rPr>
              <a:t>And he came to Nazareth, where he had been brought up. And as was his custom, he went to the synagogue on the Sabbath day, and he stood up to read. </a:t>
            </a:r>
            <a:r>
              <a:rPr lang="en-US" sz="2800" b="1" baseline="30000" dirty="0">
                <a:solidFill>
                  <a:srgbClr val="0000FF"/>
                </a:solidFill>
                <a:latin typeface="Century Gothic" panose="020B0502020202020204" pitchFamily="34" charset="0"/>
              </a:rPr>
              <a:t>17</a:t>
            </a:r>
            <a:r>
              <a:rPr lang="en-US" sz="2800" b="1" dirty="0">
                <a:solidFill>
                  <a:srgbClr val="0000FF"/>
                </a:solidFill>
                <a:latin typeface="Century Gothic" panose="020B0502020202020204" pitchFamily="34" charset="0"/>
              </a:rPr>
              <a:t>And the scroll of the prophet Isaiah was given to him. He unrolled the scroll and found the place where it was written, </a:t>
            </a:r>
            <a:r>
              <a:rPr lang="en-US" sz="2800" b="1" baseline="30000" dirty="0">
                <a:solidFill>
                  <a:srgbClr val="0000FF"/>
                </a:solidFill>
                <a:latin typeface="Century Gothic" panose="020B0502020202020204" pitchFamily="34" charset="0"/>
              </a:rPr>
              <a:t>18</a:t>
            </a:r>
            <a:r>
              <a:rPr lang="en-US" sz="2800" b="1" dirty="0">
                <a:solidFill>
                  <a:srgbClr val="0000FF"/>
                </a:solidFill>
                <a:latin typeface="Century Gothic" panose="020B0502020202020204" pitchFamily="34" charset="0"/>
              </a:rPr>
              <a:t>“The Spirit of the Lord is upon me, because he has anointed me to proclaim good news to the poor. He has sent me to proclaim liberty to the captives and  recovering of sight to the blind, to set at liberty those who are oppressed, </a:t>
            </a:r>
            <a:r>
              <a:rPr lang="en-US" sz="2800" b="1" baseline="30000" dirty="0">
                <a:solidFill>
                  <a:srgbClr val="0000FF"/>
                </a:solidFill>
                <a:latin typeface="Century Gothic" panose="020B0502020202020204" pitchFamily="34" charset="0"/>
              </a:rPr>
              <a:t>19</a:t>
            </a:r>
            <a:r>
              <a:rPr lang="en-US" sz="2800" b="1" dirty="0">
                <a:solidFill>
                  <a:srgbClr val="0000FF"/>
                </a:solidFill>
                <a:latin typeface="Century Gothic" panose="020B0502020202020204" pitchFamily="34" charset="0"/>
              </a:rPr>
              <a:t>to proclaim the year of the Lord's favor.” </a:t>
            </a:r>
            <a:r>
              <a:rPr lang="en-US" sz="2800" b="1" dirty="0">
                <a:latin typeface="Century Gothic" panose="020B0502020202020204" pitchFamily="34" charset="0"/>
              </a:rPr>
              <a:t>(Luke 4:16-19 ESV)</a:t>
            </a:r>
            <a:endParaRPr lang="en-US" sz="2800" b="1" dirty="0">
              <a:latin typeface="Century Gothic" panose="020B0502020202020204" pitchFamily="34" charset="0"/>
              <a:ea typeface="KaiTi" panose="02010609060101010101" pitchFamily="49" charset="-122"/>
            </a:endParaRPr>
          </a:p>
          <a:p>
            <a:pPr marL="457200" indent="-457200" algn="l">
              <a:buFont typeface="Wingdings" panose="05000000000000000000" pitchFamily="2" charset="2"/>
              <a:buChar char="Ø"/>
            </a:pPr>
            <a:endParaRPr lang="en-US" altLang="zh-CN" sz="900" b="1" dirty="0">
              <a:solidFill>
                <a:srgbClr val="002060"/>
              </a:solidFill>
              <a:latin typeface="Century Gothic" panose="020B0502020202020204" pitchFamily="34" charset="0"/>
              <a:ea typeface="KaiTi" panose="02010609060101010101" pitchFamily="49" charset="-122"/>
            </a:endParaRPr>
          </a:p>
          <a:p>
            <a:pPr marL="457200" indent="-457200" algn="l">
              <a:buFont typeface="Wingdings" panose="05000000000000000000" pitchFamily="2" charset="2"/>
              <a:buChar char="Ø"/>
            </a:pPr>
            <a:r>
              <a:rPr lang="en-US" altLang="zh-CN" sz="2800" b="1" dirty="0">
                <a:solidFill>
                  <a:srgbClr val="002060"/>
                </a:solidFill>
                <a:latin typeface="Century Gothic" panose="020B0502020202020204" pitchFamily="34" charset="0"/>
                <a:ea typeface="KaiTi" panose="02010609060101010101" pitchFamily="49" charset="-122"/>
              </a:rPr>
              <a:t>Did Jesus declare His Mission as “social gospel”?</a:t>
            </a:r>
          </a:p>
          <a:p>
            <a:pPr algn="l"/>
            <a:endParaRPr lang="en-US" sz="800" b="1" dirty="0">
              <a:solidFill>
                <a:srgbClr val="002060"/>
              </a:solidFill>
              <a:latin typeface="KaiTi" panose="02010609060101010101" pitchFamily="49" charset="-122"/>
              <a:ea typeface="KaiTi" panose="02010609060101010101" pitchFamily="49" charset="-122"/>
            </a:endParaRPr>
          </a:p>
          <a:p>
            <a:pPr marL="457200" indent="-457200" algn="l">
              <a:buFont typeface="Wingdings" panose="05000000000000000000" pitchFamily="2" charset="2"/>
              <a:buChar char="Ø"/>
            </a:pPr>
            <a:r>
              <a:rPr lang="en-US" altLang="zh-CN" sz="2800" b="1" dirty="0">
                <a:solidFill>
                  <a:srgbClr val="002060"/>
                </a:solidFill>
                <a:latin typeface="Century Gothic" panose="020B0502020202020204" pitchFamily="34" charset="0"/>
                <a:ea typeface="KaiTi" panose="02010609060101010101" pitchFamily="49" charset="-122"/>
              </a:rPr>
              <a:t>Humanistic approach cannot bring true freedom</a:t>
            </a:r>
          </a:p>
          <a:p>
            <a:pPr marL="457200" indent="-457200" algn="l">
              <a:buFont typeface="Wingdings" panose="05000000000000000000" pitchFamily="2" charset="2"/>
              <a:buChar char="Ø"/>
            </a:pPr>
            <a:endParaRPr lang="en-US" altLang="zh-CN" sz="800" b="1" dirty="0">
              <a:solidFill>
                <a:srgbClr val="002060"/>
              </a:solidFill>
              <a:latin typeface="KaiTi" panose="02010609060101010101" pitchFamily="49" charset="-122"/>
              <a:ea typeface="KaiTi" panose="02010609060101010101" pitchFamily="49" charset="-122"/>
            </a:endParaRPr>
          </a:p>
          <a:p>
            <a:pPr marL="457200" indent="-457200" algn="l">
              <a:buFont typeface="Wingdings" panose="05000000000000000000" pitchFamily="2" charset="2"/>
              <a:buChar char="Ø"/>
            </a:pPr>
            <a:r>
              <a:rPr lang="en-US" sz="2800" b="1" dirty="0">
                <a:solidFill>
                  <a:srgbClr val="002060"/>
                </a:solidFill>
                <a:latin typeface="Century Gothic" panose="020B0502020202020204" pitchFamily="34" charset="0"/>
              </a:rPr>
              <a:t>What is the mission that Jesus had declared?</a:t>
            </a:r>
          </a:p>
        </p:txBody>
      </p:sp>
    </p:spTree>
    <p:extLst>
      <p:ext uri="{BB962C8B-B14F-4D97-AF65-F5344CB8AC3E}">
        <p14:creationId xmlns:p14="http://schemas.microsoft.com/office/powerpoint/2010/main" val="24088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10049</TotalTime>
  <Words>1370</Words>
  <Application>Microsoft Office PowerPoint</Application>
  <PresentationFormat>Widescreen</PresentationFormat>
  <Paragraphs>120</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KaiTi</vt:lpstr>
      <vt:lpstr>Agency FB</vt:lpstr>
      <vt:lpstr>Arial</vt:lpstr>
      <vt:lpstr>Calibri</vt:lpstr>
      <vt:lpstr>Calibri Light</vt:lpstr>
      <vt:lpstr>Century Gothic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The Preparation for His Mission</vt:lpstr>
      <vt:lpstr>PowerPoint Presentation</vt:lpstr>
      <vt:lpstr>PowerPoint Presentation</vt:lpstr>
      <vt:lpstr>The Declaration of His Mission</vt:lpstr>
      <vt:lpstr>PowerPoint Presentation</vt:lpstr>
      <vt:lpstr>PowerPoint Presentation</vt:lpstr>
      <vt:lpstr>PowerPoint Presentation</vt:lpstr>
      <vt:lpstr>The Promise of His Mission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逆流而上（七）  但以理书第七章</dc:title>
  <dc:creator>Chen, Tennyson</dc:creator>
  <cp:lastModifiedBy>Chen, Tennyson</cp:lastModifiedBy>
  <cp:revision>186</cp:revision>
  <dcterms:created xsi:type="dcterms:W3CDTF">2020-12-10T17:31:12Z</dcterms:created>
  <dcterms:modified xsi:type="dcterms:W3CDTF">2022-12-24T22:10:11Z</dcterms:modified>
</cp:coreProperties>
</file>