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62" r:id="rId2"/>
    <p:sldMasterId id="2147483672" r:id="rId3"/>
  </p:sldMasterIdLst>
  <p:notesMasterIdLst>
    <p:notesMasterId r:id="rId17"/>
  </p:notesMasterIdLst>
  <p:sldIdLst>
    <p:sldId id="275" r:id="rId4"/>
    <p:sldId id="276" r:id="rId5"/>
    <p:sldId id="277" r:id="rId6"/>
    <p:sldId id="258" r:id="rId7"/>
    <p:sldId id="278" r:id="rId8"/>
    <p:sldId id="279" r:id="rId9"/>
    <p:sldId id="280" r:id="rId10"/>
    <p:sldId id="281" r:id="rId11"/>
    <p:sldId id="269" r:id="rId12"/>
    <p:sldId id="282" r:id="rId13"/>
    <p:sldId id="283" r:id="rId14"/>
    <p:sldId id="284" r:id="rId15"/>
    <p:sldId id="28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82" d="100"/>
          <a:sy n="82" d="100"/>
        </p:scale>
        <p:origin x="557" y="13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DBDCF-BD77-4014-B92E-EF5797A438E0}" type="datetimeFigureOut">
              <a:rPr lang="en-US" smtClean="0"/>
              <a:t>12/31/2022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FD08F-3E1D-46DE-BFFA-E3492C0F3B1D}" type="slidenum">
              <a:rPr lang="en-US" smtClean="0"/>
              <a:t>‹#›</a:t>
            </a:fld>
            <a:endParaRPr lang="en-US"/>
          </a:p>
        </p:txBody>
      </p:sp>
    </p:spTree>
    <p:extLst>
      <p:ext uri="{BB962C8B-B14F-4D97-AF65-F5344CB8AC3E}">
        <p14:creationId xmlns:p14="http://schemas.microsoft.com/office/powerpoint/2010/main" val="1575835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10CDF7-7122-4E01-B3E2-1E36E609B723}" type="slidenum">
              <a:rPr lang="en-US" smtClean="0"/>
              <a:t>1</a:t>
            </a:fld>
            <a:endParaRPr lang="en-US"/>
          </a:p>
        </p:txBody>
      </p:sp>
    </p:spTree>
    <p:extLst>
      <p:ext uri="{BB962C8B-B14F-4D97-AF65-F5344CB8AC3E}">
        <p14:creationId xmlns:p14="http://schemas.microsoft.com/office/powerpoint/2010/main" val="81101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A19659-8A26-49F3-8B83-C6CC22F9EF02}"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137649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19659-8A26-49F3-8B83-C6CC22F9EF02}"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286816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19659-8A26-49F3-8B83-C6CC22F9EF02}"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247744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0770-B129-4729-9A21-FA99E34E4F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B90FE3-784A-49AA-874C-A4E3BFAE6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AED36E-A996-45F6-AA7F-C033DF9DA998}"/>
              </a:ext>
            </a:extLst>
          </p:cNvPr>
          <p:cNvSpPr>
            <a:spLocks noGrp="1"/>
          </p:cNvSpPr>
          <p:nvPr>
            <p:ph type="dt" sz="half" idx="10"/>
          </p:nvPr>
        </p:nvSpPr>
        <p:spPr/>
        <p:txBody>
          <a:bodyPr/>
          <a:lstStyle/>
          <a:p>
            <a:fld id="{BCA958C2-B182-400C-801A-2BA428C6F83E}" type="datetimeFigureOut">
              <a:rPr lang="en-US" smtClean="0"/>
              <a:t>12/31/2022</a:t>
            </a:fld>
            <a:endParaRPr lang="en-US"/>
          </a:p>
        </p:txBody>
      </p:sp>
      <p:sp>
        <p:nvSpPr>
          <p:cNvPr id="5" name="Footer Placeholder 4">
            <a:extLst>
              <a:ext uri="{FF2B5EF4-FFF2-40B4-BE49-F238E27FC236}">
                <a16:creationId xmlns:a16="http://schemas.microsoft.com/office/drawing/2014/main" id="{D44B500B-AF09-4C37-B3A0-70285FBA7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31BD9-FE99-4201-90B3-BB71639BC16D}"/>
              </a:ext>
            </a:extLst>
          </p:cNvPr>
          <p:cNvSpPr>
            <a:spLocks noGrp="1"/>
          </p:cNvSpPr>
          <p:nvPr>
            <p:ph type="sldNum" sz="quarter" idx="12"/>
          </p:nvPr>
        </p:nvSpPr>
        <p:spPr/>
        <p:txBody>
          <a:bodyPr/>
          <a:lstStyle/>
          <a:p>
            <a:fld id="{9E7DCFC9-CDC3-4E85-A049-436972692367}" type="slidenum">
              <a:rPr lang="en-US" smtClean="0"/>
              <a:t>‹#›</a:t>
            </a:fld>
            <a:endParaRPr lang="en-US"/>
          </a:p>
        </p:txBody>
      </p:sp>
    </p:spTree>
    <p:extLst>
      <p:ext uri="{BB962C8B-B14F-4D97-AF65-F5344CB8AC3E}">
        <p14:creationId xmlns:p14="http://schemas.microsoft.com/office/powerpoint/2010/main" val="3392148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C0A825-E7BF-4B55-8E7E-2E4CDE68A958}" type="datetimeFigureOut">
              <a:rPr lang="en-US" smtClean="0"/>
              <a:pPr/>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457E2-8448-40E5-89AA-F3C63DEFCA0C}" type="slidenum">
              <a:rPr lang="en-US" smtClean="0"/>
              <a:pPr/>
              <a:t>‹#›</a:t>
            </a:fld>
            <a:endParaRPr lang="en-US"/>
          </a:p>
        </p:txBody>
      </p:sp>
    </p:spTree>
    <p:extLst>
      <p:ext uri="{BB962C8B-B14F-4D97-AF65-F5344CB8AC3E}">
        <p14:creationId xmlns:p14="http://schemas.microsoft.com/office/powerpoint/2010/main" val="193050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A19659-8A26-49F3-8B83-C6CC22F9EF02}"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105369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A19659-8A26-49F3-8B83-C6CC22F9EF02}"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122833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A19659-8A26-49F3-8B83-C6CC22F9EF02}"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271668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A19659-8A26-49F3-8B83-C6CC22F9EF02}"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234262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A19659-8A26-49F3-8B83-C6CC22F9EF02}"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14892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19659-8A26-49F3-8B83-C6CC22F9EF02}"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358190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A19659-8A26-49F3-8B83-C6CC22F9EF02}"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59495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A19659-8A26-49F3-8B83-C6CC22F9EF02}"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0F609-FB85-41F5-96E3-095230D29F04}" type="slidenum">
              <a:rPr lang="en-US" smtClean="0"/>
              <a:t>‹#›</a:t>
            </a:fld>
            <a:endParaRPr lang="en-US"/>
          </a:p>
        </p:txBody>
      </p:sp>
    </p:spTree>
    <p:extLst>
      <p:ext uri="{BB962C8B-B14F-4D97-AF65-F5344CB8AC3E}">
        <p14:creationId xmlns:p14="http://schemas.microsoft.com/office/powerpoint/2010/main" val="181327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19659-8A26-49F3-8B83-C6CC22F9EF02}" type="datetimeFigureOut">
              <a:rPr lang="en-US" smtClean="0"/>
              <a:t>12/31/2022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0F609-FB85-41F5-96E3-095230D29F04}" type="slidenum">
              <a:rPr lang="en-US" smtClean="0"/>
              <a:t>‹#›</a:t>
            </a:fld>
            <a:endParaRPr lang="en-US"/>
          </a:p>
        </p:txBody>
      </p:sp>
    </p:spTree>
    <p:extLst>
      <p:ext uri="{BB962C8B-B14F-4D97-AF65-F5344CB8AC3E}">
        <p14:creationId xmlns:p14="http://schemas.microsoft.com/office/powerpoint/2010/main" val="416414659"/>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CD988E-78CB-4111-B0C0-C1E574D6C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84A8D9-3357-4433-892D-15E759643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A37DE-86CB-446B-9356-614C169B3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958C2-B182-400C-801A-2BA428C6F83E}" type="datetimeFigureOut">
              <a:rPr lang="en-US" smtClean="0"/>
              <a:t>12/31/2022</a:t>
            </a:fld>
            <a:endParaRPr lang="en-US"/>
          </a:p>
        </p:txBody>
      </p:sp>
      <p:sp>
        <p:nvSpPr>
          <p:cNvPr id="5" name="Footer Placeholder 4">
            <a:extLst>
              <a:ext uri="{FF2B5EF4-FFF2-40B4-BE49-F238E27FC236}">
                <a16:creationId xmlns:a16="http://schemas.microsoft.com/office/drawing/2014/main" id="{EF241352-3A90-47B3-9EF4-3F2B4587E9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49BDE-4D0F-4EC1-8D1F-A01AC553F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DCFC9-CDC3-4E85-A049-436972692367}" type="slidenum">
              <a:rPr lang="en-US" smtClean="0"/>
              <a:t>‹#›</a:t>
            </a:fld>
            <a:endParaRPr lang="en-US"/>
          </a:p>
        </p:txBody>
      </p:sp>
    </p:spTree>
    <p:extLst>
      <p:ext uri="{BB962C8B-B14F-4D97-AF65-F5344CB8AC3E}">
        <p14:creationId xmlns:p14="http://schemas.microsoft.com/office/powerpoint/2010/main" val="208537431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0A825-E7BF-4B55-8E7E-2E4CDE68A958}" type="datetimeFigureOut">
              <a:rPr lang="en-US" smtClean="0"/>
              <a:pPr/>
              <a:t>12/31/2022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457E2-8448-40E5-89AA-F3C63DEFCA0C}" type="slidenum">
              <a:rPr lang="en-US" smtClean="0"/>
              <a:pPr/>
              <a:t>‹#›</a:t>
            </a:fld>
            <a:endParaRPr lang="en-US"/>
          </a:p>
        </p:txBody>
      </p:sp>
    </p:spTree>
    <p:extLst>
      <p:ext uri="{BB962C8B-B14F-4D97-AF65-F5344CB8AC3E}">
        <p14:creationId xmlns:p14="http://schemas.microsoft.com/office/powerpoint/2010/main" val="2969649023"/>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ross on a Hill">
            <a:extLst>
              <a:ext uri="{FF2B5EF4-FFF2-40B4-BE49-F238E27FC236}">
                <a16:creationId xmlns:a16="http://schemas.microsoft.com/office/drawing/2014/main" id="{81164B2A-6803-4B83-8CFE-A224B75B4BE7}"/>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24924" r="18631"/>
          <a:stretch/>
        </p:blipFill>
        <p:spPr bwMode="auto">
          <a:xfrm>
            <a:off x="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66AD6927-B0D5-40E5-AEF9-D91775652FA8}"/>
              </a:ext>
            </a:extLst>
          </p:cNvPr>
          <p:cNvSpPr/>
          <p:nvPr/>
        </p:nvSpPr>
        <p:spPr>
          <a:xfrm>
            <a:off x="148677" y="6369273"/>
            <a:ext cx="4405568" cy="369332"/>
          </a:xfrm>
          <a:prstGeom prst="rect">
            <a:avLst/>
          </a:prstGeom>
        </p:spPr>
        <p:txBody>
          <a:bodyPr wrap="square">
            <a:spAutoFit/>
          </a:bodyPr>
          <a:lstStyle/>
          <a:p>
            <a:r>
              <a:rPr lang="en-US" altLang="zh-CN" dirty="0">
                <a:solidFill>
                  <a:srgbClr val="336600"/>
                </a:solidFill>
              </a:rPr>
              <a:t>Image from</a:t>
            </a:r>
            <a:r>
              <a:rPr lang="zh-CN" altLang="en-US" dirty="0">
                <a:solidFill>
                  <a:srgbClr val="336600"/>
                </a:solidFill>
              </a:rPr>
              <a:t>：</a:t>
            </a:r>
            <a:r>
              <a:rPr lang="en-US" dirty="0">
                <a:solidFill>
                  <a:srgbClr val="336600"/>
                </a:solidFill>
              </a:rPr>
              <a:t>https://answersingenesis.org/</a:t>
            </a:r>
          </a:p>
        </p:txBody>
      </p:sp>
      <p:sp>
        <p:nvSpPr>
          <p:cNvPr id="6" name="Title 1">
            <a:extLst>
              <a:ext uri="{FF2B5EF4-FFF2-40B4-BE49-F238E27FC236}">
                <a16:creationId xmlns:a16="http://schemas.microsoft.com/office/drawing/2014/main" id="{81CCDF62-703A-4065-95CB-687B4B8EED65}"/>
              </a:ext>
            </a:extLst>
          </p:cNvPr>
          <p:cNvSpPr txBox="1">
            <a:spLocks/>
          </p:cNvSpPr>
          <p:nvPr/>
        </p:nvSpPr>
        <p:spPr>
          <a:xfrm>
            <a:off x="5670959" y="1028583"/>
            <a:ext cx="6316909" cy="2038059"/>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altLang="zh-CN" b="1" dirty="0">
                <a:solidFill>
                  <a:srgbClr val="FFFFFF"/>
                </a:solidFill>
                <a:latin typeface="Times New Roman" panose="02020603050405020304" pitchFamily="18" charset="0"/>
                <a:ea typeface="KaiTi" panose="02010609060101010101" pitchFamily="49" charset="-122"/>
                <a:cs typeface="Times New Roman" panose="02020603050405020304" pitchFamily="18" charset="0"/>
              </a:rPr>
              <a:t>CCMC-Cary </a:t>
            </a:r>
          </a:p>
          <a:p>
            <a:pPr>
              <a:spcAft>
                <a:spcPts val="600"/>
              </a:spcAft>
            </a:pPr>
            <a:r>
              <a:rPr lang="en-US" altLang="zh-CN" b="1" dirty="0">
                <a:solidFill>
                  <a:srgbClr val="FFFFFF"/>
                </a:solidFill>
                <a:latin typeface="Times New Roman" panose="02020603050405020304" pitchFamily="18" charset="0"/>
                <a:ea typeface="KaiTi" panose="02010609060101010101" pitchFamily="49" charset="-122"/>
                <a:cs typeface="Times New Roman" panose="02020603050405020304" pitchFamily="18" charset="0"/>
              </a:rPr>
              <a:t>Sunday Service</a:t>
            </a:r>
          </a:p>
          <a:p>
            <a:pPr>
              <a:spcAft>
                <a:spcPts val="600"/>
              </a:spcAft>
            </a:pPr>
            <a:r>
              <a:rPr lang="en-US" altLang="zh-CN" sz="3300" b="1" dirty="0">
                <a:solidFill>
                  <a:srgbClr val="FFFFFF"/>
                </a:solidFill>
                <a:latin typeface="Times New Roman" panose="02020603050405020304" pitchFamily="18" charset="0"/>
                <a:ea typeface="KaiTi" panose="02010609060101010101" pitchFamily="49" charset="-122"/>
                <a:cs typeface="Times New Roman" panose="02020603050405020304" pitchFamily="18" charset="0"/>
              </a:rPr>
              <a:t>January 1, 2023</a:t>
            </a:r>
          </a:p>
        </p:txBody>
      </p:sp>
    </p:spTree>
    <p:extLst>
      <p:ext uri="{BB962C8B-B14F-4D97-AF65-F5344CB8AC3E}">
        <p14:creationId xmlns:p14="http://schemas.microsoft.com/office/powerpoint/2010/main" val="24607909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892" y="285225"/>
            <a:ext cx="11829590" cy="6479469"/>
          </a:xfrm>
        </p:spPr>
        <p:txBody>
          <a:bodyPr>
            <a:normAutofit lnSpcReduction="10000"/>
          </a:bodyPr>
          <a:lstStyle/>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Jacob – Held on to God’s blessings</a:t>
            </a:r>
          </a:p>
          <a:p>
            <a:pPr marL="0" indent="0">
              <a:buNone/>
            </a:pPr>
            <a:endParaRPr lang="en-US" altLang="zh-CN" sz="8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Wrestled with God until he was blessed</a:t>
            </a:r>
          </a:p>
          <a:p>
            <a:pPr>
              <a:buFont typeface="Wingdings" panose="05000000000000000000" pitchFamily="2" charset="2"/>
              <a:buChar char="Ø"/>
            </a:pPr>
            <a:endParaRPr lang="en-US" altLang="zh-CN" sz="800" b="1" dirty="0">
              <a:latin typeface="Century Gothic" panose="020B0502020202020204" pitchFamily="34" charset="0"/>
              <a:ea typeface="SimSun" panose="02010600030101010101" pitchFamily="2" charset="-122"/>
            </a:endParaRPr>
          </a:p>
          <a:p>
            <a:pPr algn="l">
              <a:buFont typeface="Wingdings" panose="05000000000000000000" pitchFamily="2" charset="2"/>
              <a:buChar char="Ø"/>
            </a:pPr>
            <a:r>
              <a:rPr lang="en-US" sz="3200" b="1" i="0" baseline="30000" dirty="0">
                <a:solidFill>
                  <a:srgbClr val="0000FF"/>
                </a:solidFill>
                <a:effectLst/>
                <a:latin typeface="Century Gothic" panose="020B0502020202020204" pitchFamily="34" charset="0"/>
              </a:rPr>
              <a:t>22</a:t>
            </a:r>
            <a:r>
              <a:rPr lang="en-US" sz="3200" b="1" i="0" dirty="0">
                <a:solidFill>
                  <a:srgbClr val="0000FF"/>
                </a:solidFill>
                <a:effectLst/>
                <a:latin typeface="Century Gothic" panose="020B0502020202020204" pitchFamily="34" charset="0"/>
              </a:rPr>
              <a:t>And he arose that night and took his two wives, his two female servants, and his eleven sons, and crossed over the ford of Jabbok. </a:t>
            </a:r>
            <a:r>
              <a:rPr lang="en-US" sz="3200" b="1" i="0" baseline="30000" dirty="0">
                <a:solidFill>
                  <a:srgbClr val="0000FF"/>
                </a:solidFill>
                <a:effectLst/>
                <a:latin typeface="Century Gothic" panose="020B0502020202020204" pitchFamily="34" charset="0"/>
              </a:rPr>
              <a:t>23</a:t>
            </a:r>
            <a:r>
              <a:rPr lang="en-US" sz="3200" b="1" i="0" dirty="0">
                <a:solidFill>
                  <a:srgbClr val="0000FF"/>
                </a:solidFill>
                <a:effectLst/>
                <a:latin typeface="Century Gothic" panose="020B0502020202020204" pitchFamily="34" charset="0"/>
              </a:rPr>
              <a:t>He took them, sent them over the brook, and sent over what he had. </a:t>
            </a:r>
            <a:r>
              <a:rPr lang="en-US" sz="3200" b="1" i="0" baseline="30000" dirty="0">
                <a:solidFill>
                  <a:srgbClr val="0000FF"/>
                </a:solidFill>
                <a:effectLst/>
                <a:latin typeface="Century Gothic" panose="020B0502020202020204" pitchFamily="34" charset="0"/>
              </a:rPr>
              <a:t>24</a:t>
            </a:r>
            <a:r>
              <a:rPr lang="en-US" sz="3200" b="1" i="0" dirty="0">
                <a:solidFill>
                  <a:srgbClr val="0000FF"/>
                </a:solidFill>
                <a:effectLst/>
                <a:latin typeface="Century Gothic" panose="020B0502020202020204" pitchFamily="34" charset="0"/>
              </a:rPr>
              <a:t>Then Jacob was left alone; and a Man wrestled with him until the breaking of day. </a:t>
            </a:r>
            <a:r>
              <a:rPr lang="en-US" sz="3200" b="1" i="0" baseline="30000" dirty="0">
                <a:solidFill>
                  <a:srgbClr val="0000FF"/>
                </a:solidFill>
                <a:effectLst/>
                <a:latin typeface="Century Gothic" panose="020B0502020202020204" pitchFamily="34" charset="0"/>
              </a:rPr>
              <a:t>25</a:t>
            </a:r>
            <a:r>
              <a:rPr lang="en-US" sz="3200" b="1" i="0" dirty="0">
                <a:solidFill>
                  <a:srgbClr val="0000FF"/>
                </a:solidFill>
                <a:effectLst/>
                <a:latin typeface="Century Gothic" panose="020B0502020202020204" pitchFamily="34" charset="0"/>
              </a:rPr>
              <a:t>Now when He saw that He did not prevail against him, He touched the socket of his hip; and the socket of Jacob’s hip was out of joint as He wrestled with him. </a:t>
            </a:r>
            <a:r>
              <a:rPr lang="en-US" sz="3200" b="1" i="0" baseline="30000" dirty="0">
                <a:solidFill>
                  <a:srgbClr val="0000FF"/>
                </a:solidFill>
                <a:effectLst/>
                <a:latin typeface="Century Gothic" panose="020B0502020202020204" pitchFamily="34" charset="0"/>
              </a:rPr>
              <a:t>26</a:t>
            </a:r>
            <a:r>
              <a:rPr lang="en-US" sz="3200" b="1" i="0" dirty="0">
                <a:solidFill>
                  <a:srgbClr val="0000FF"/>
                </a:solidFill>
                <a:effectLst/>
                <a:latin typeface="Century Gothic" panose="020B0502020202020204" pitchFamily="34" charset="0"/>
              </a:rPr>
              <a:t>And He said, “Let Me go, for the day breaks.” But he said, “I will not let You go unless You bless me!”</a:t>
            </a:r>
            <a:r>
              <a:rPr lang="en-US" sz="3200" b="1" i="0" dirty="0">
                <a:solidFill>
                  <a:srgbClr val="000000"/>
                </a:solidFill>
                <a:effectLst/>
                <a:latin typeface="Century Gothic" panose="020B0502020202020204" pitchFamily="34" charset="0"/>
              </a:rPr>
              <a:t> </a:t>
            </a:r>
            <a:r>
              <a:rPr lang="en-US" sz="3200" b="1" dirty="0">
                <a:latin typeface="Century Gothic" panose="020B0502020202020204" pitchFamily="34" charset="0"/>
              </a:rPr>
              <a:t>(Genesis 32:22-26)</a:t>
            </a:r>
            <a:endParaRPr lang="en-US" altLang="zh-CN" sz="3200" b="1" dirty="0">
              <a:latin typeface="Century Gothic" panose="020B0502020202020204" pitchFamily="34" charset="0"/>
              <a:ea typeface="SimSun" panose="02010600030101010101" pitchFamily="2" charset="-122"/>
            </a:endParaRPr>
          </a:p>
        </p:txBody>
      </p:sp>
    </p:spTree>
    <p:extLst>
      <p:ext uri="{BB962C8B-B14F-4D97-AF65-F5344CB8AC3E}">
        <p14:creationId xmlns:p14="http://schemas.microsoft.com/office/powerpoint/2010/main" val="296945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892" y="285225"/>
            <a:ext cx="11829590" cy="6479469"/>
          </a:xfrm>
        </p:spPr>
        <p:txBody>
          <a:bodyPr>
            <a:normAutofit fontScale="92500" lnSpcReduction="10000"/>
          </a:bodyPr>
          <a:lstStyle/>
          <a:p>
            <a:pPr>
              <a:buFont typeface="Wingdings" panose="05000000000000000000" pitchFamily="2" charset="2"/>
              <a:buChar char="Ø"/>
            </a:pPr>
            <a:r>
              <a:rPr lang="en-US" altLang="zh-CN" sz="3500" b="1" dirty="0">
                <a:latin typeface="Century Gothic" panose="020B0502020202020204" pitchFamily="34" charset="0"/>
                <a:ea typeface="SimSun" panose="02010600030101010101" pitchFamily="2" charset="-122"/>
              </a:rPr>
              <a:t>Jacob – Learned to be transformed</a:t>
            </a:r>
          </a:p>
          <a:p>
            <a:pPr marL="0" indent="0">
              <a:buNone/>
            </a:pPr>
            <a:endParaRPr lang="en-US" altLang="zh-CN" sz="8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500" b="1" dirty="0">
                <a:latin typeface="Century Gothic" panose="020B0502020202020204" pitchFamily="34" charset="0"/>
                <a:ea typeface="SimSun" panose="02010600030101010101" pitchFamily="2" charset="-122"/>
              </a:rPr>
              <a:t>Changed from selfish to selfless</a:t>
            </a:r>
          </a:p>
          <a:p>
            <a:pPr>
              <a:buFont typeface="Wingdings" panose="05000000000000000000" pitchFamily="2" charset="2"/>
              <a:buChar char="Ø"/>
            </a:pPr>
            <a:endParaRPr lang="en-US" altLang="zh-CN" sz="900" b="1" dirty="0">
              <a:latin typeface="Century Gothic" panose="020B0502020202020204" pitchFamily="34" charset="0"/>
              <a:ea typeface="SimSun" panose="02010600030101010101" pitchFamily="2" charset="-122"/>
            </a:endParaRPr>
          </a:p>
          <a:p>
            <a:pPr algn="l">
              <a:buFont typeface="Wingdings" panose="05000000000000000000" pitchFamily="2" charset="2"/>
              <a:buChar char="Ø"/>
            </a:pPr>
            <a:r>
              <a:rPr lang="en-US" sz="3500" b="1" baseline="30000" dirty="0">
                <a:solidFill>
                  <a:srgbClr val="0000FF"/>
                </a:solidFill>
                <a:latin typeface="Century Gothic" panose="020B0502020202020204" pitchFamily="34" charset="0"/>
              </a:rPr>
              <a:t>1</a:t>
            </a:r>
            <a:r>
              <a:rPr lang="en-US" sz="3500" b="1" dirty="0">
                <a:solidFill>
                  <a:srgbClr val="0000FF"/>
                </a:solidFill>
                <a:effectLst/>
                <a:latin typeface="Century Gothic" panose="020B0502020202020204" pitchFamily="34" charset="0"/>
              </a:rPr>
              <a:t>So Israel took his journey with all that he had, and came to Beersheba, and offered sacrifices to the God of his father Isaac. </a:t>
            </a:r>
            <a:r>
              <a:rPr lang="en-US" sz="3500" b="1" baseline="30000" dirty="0">
                <a:solidFill>
                  <a:srgbClr val="0000FF"/>
                </a:solidFill>
                <a:effectLst/>
                <a:latin typeface="Century Gothic" panose="020B0502020202020204" pitchFamily="34" charset="0"/>
              </a:rPr>
              <a:t>2</a:t>
            </a:r>
            <a:r>
              <a:rPr lang="en-US" sz="3500" b="1" dirty="0">
                <a:solidFill>
                  <a:srgbClr val="0000FF"/>
                </a:solidFill>
                <a:effectLst/>
                <a:latin typeface="Century Gothic" panose="020B0502020202020204" pitchFamily="34" charset="0"/>
              </a:rPr>
              <a:t>Then God spoke to Israel in the visions of the night, and said, “Jacob, Jacob!” And he said, “Here I am.” </a:t>
            </a:r>
            <a:r>
              <a:rPr lang="en-US" sz="3500" b="1" baseline="30000" dirty="0">
                <a:solidFill>
                  <a:srgbClr val="0000FF"/>
                </a:solidFill>
                <a:effectLst/>
                <a:latin typeface="Century Gothic" panose="020B0502020202020204" pitchFamily="34" charset="0"/>
              </a:rPr>
              <a:t>3</a:t>
            </a:r>
            <a:r>
              <a:rPr lang="en-US" sz="3500" b="1" dirty="0">
                <a:solidFill>
                  <a:srgbClr val="0000FF"/>
                </a:solidFill>
                <a:effectLst/>
                <a:latin typeface="Century Gothic" panose="020B0502020202020204" pitchFamily="34" charset="0"/>
              </a:rPr>
              <a:t>So He said, “I am God, the God of your father; do not fear to go down to Egypt, for I will make of you a great nation there. </a:t>
            </a:r>
            <a:r>
              <a:rPr lang="en-US" sz="3500" b="1" baseline="30000" dirty="0">
                <a:solidFill>
                  <a:srgbClr val="0000FF"/>
                </a:solidFill>
                <a:effectLst/>
                <a:latin typeface="Century Gothic" panose="020B0502020202020204" pitchFamily="34" charset="0"/>
              </a:rPr>
              <a:t>4</a:t>
            </a:r>
            <a:r>
              <a:rPr lang="en-US" sz="3500" b="1" dirty="0">
                <a:solidFill>
                  <a:srgbClr val="0000FF"/>
                </a:solidFill>
                <a:effectLst/>
                <a:latin typeface="Century Gothic" panose="020B0502020202020204" pitchFamily="34" charset="0"/>
              </a:rPr>
              <a:t>I will go down with you to Egypt, and I will also surely bring you up again; and Joseph will put his hand on your eyes.” </a:t>
            </a:r>
            <a:r>
              <a:rPr lang="en-US" sz="3500" b="1" baseline="30000" dirty="0">
                <a:solidFill>
                  <a:srgbClr val="0000FF"/>
                </a:solidFill>
                <a:effectLst/>
                <a:latin typeface="Century Gothic" panose="020B0502020202020204" pitchFamily="34" charset="0"/>
              </a:rPr>
              <a:t>5</a:t>
            </a:r>
            <a:r>
              <a:rPr lang="en-US" sz="3500" b="1" dirty="0">
                <a:solidFill>
                  <a:srgbClr val="0000FF"/>
                </a:solidFill>
                <a:effectLst/>
                <a:latin typeface="Century Gothic" panose="020B0502020202020204" pitchFamily="34" charset="0"/>
              </a:rPr>
              <a:t>Then Jacob arose from Beersheba; and the sons of Israel carried their father Jacob, their little ones, and their wives, in the carts which Pharaoh had sent to carry him. </a:t>
            </a:r>
            <a:r>
              <a:rPr lang="en-US" sz="3500" b="1" baseline="30000" dirty="0">
                <a:solidFill>
                  <a:srgbClr val="0000FF"/>
                </a:solidFill>
                <a:effectLst/>
                <a:latin typeface="Century Gothic" panose="020B0502020202020204" pitchFamily="34" charset="0"/>
              </a:rPr>
              <a:t> </a:t>
            </a:r>
            <a:r>
              <a:rPr lang="en-US" sz="3200" b="1" dirty="0">
                <a:latin typeface="Century Gothic" panose="020B0502020202020204" pitchFamily="34" charset="0"/>
              </a:rPr>
              <a:t>(Genesis 46:1-7)</a:t>
            </a:r>
            <a:endParaRPr lang="en-US" altLang="zh-CN" sz="3200" b="1" dirty="0">
              <a:latin typeface="Century Gothic" panose="020B0502020202020204" pitchFamily="34" charset="0"/>
              <a:ea typeface="SimSun" panose="02010600030101010101" pitchFamily="2" charset="-122"/>
            </a:endParaRPr>
          </a:p>
        </p:txBody>
      </p:sp>
    </p:spTree>
    <p:extLst>
      <p:ext uri="{BB962C8B-B14F-4D97-AF65-F5344CB8AC3E}">
        <p14:creationId xmlns:p14="http://schemas.microsoft.com/office/powerpoint/2010/main" val="178447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98C46-A167-466F-86D6-4CF042FB7136}"/>
              </a:ext>
            </a:extLst>
          </p:cNvPr>
          <p:cNvSpPr>
            <a:spLocks noGrp="1"/>
          </p:cNvSpPr>
          <p:nvPr>
            <p:ph idx="1"/>
          </p:nvPr>
        </p:nvSpPr>
        <p:spPr>
          <a:xfrm>
            <a:off x="327171" y="432033"/>
            <a:ext cx="11774633" cy="6323330"/>
          </a:xfrm>
        </p:spPr>
        <p:txBody>
          <a:bodyPr>
            <a:normAutofit/>
          </a:bodyPr>
          <a:lstStyle/>
          <a:p>
            <a:pPr>
              <a:buFont typeface="Wingdings" panose="05000000000000000000" pitchFamily="2" charset="2"/>
              <a:buChar char="Ø"/>
            </a:pPr>
            <a:r>
              <a:rPr lang="en-US" sz="3200" b="1" dirty="0">
                <a:latin typeface="Century Gothic" panose="020B0502020202020204" pitchFamily="34" charset="0"/>
              </a:rPr>
              <a:t>Jacob and Esau were not too different at the beginning</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Esau’s path: Dwelled in seeking </a:t>
            </a:r>
            <a:r>
              <a:rPr lang="en-US" sz="3200" b="1" dirty="0">
                <a:solidFill>
                  <a:srgbClr val="0000FF"/>
                </a:solidFill>
                <a:latin typeface="Century Gothic" panose="020B0502020202020204" pitchFamily="34" charset="0"/>
              </a:rPr>
              <a:t>things on the earth</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Jacob’s path: Learned to set mind on </a:t>
            </a:r>
            <a:r>
              <a:rPr lang="en-US" sz="3200" b="1" dirty="0">
                <a:solidFill>
                  <a:srgbClr val="0000FF"/>
                </a:solidFill>
                <a:latin typeface="Century Gothic" panose="020B0502020202020204" pitchFamily="34" charset="0"/>
              </a:rPr>
              <a:t>the things above</a:t>
            </a:r>
          </a:p>
          <a:p>
            <a:pPr>
              <a:buFont typeface="Wingdings" panose="05000000000000000000" pitchFamily="2" charset="2"/>
              <a:buChar char="Ø"/>
            </a:pPr>
            <a:endParaRPr lang="en-US" sz="1600" b="1" dirty="0">
              <a:solidFill>
                <a:srgbClr val="0000FF"/>
              </a:solidFill>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How does </a:t>
            </a:r>
            <a:r>
              <a:rPr lang="en-US" sz="3200" b="1">
                <a:latin typeface="Century Gothic" panose="020B0502020202020204" pitchFamily="34" charset="0"/>
              </a:rPr>
              <a:t>seeking the things above mean to us?</a:t>
            </a:r>
            <a:endParaRPr lang="en-US" sz="3200" b="1" dirty="0">
              <a:latin typeface="Century Gothic" panose="020B0502020202020204" pitchFamily="34" charset="0"/>
            </a:endParaRPr>
          </a:p>
          <a:p>
            <a:pPr>
              <a:buFont typeface="Wingdings" panose="05000000000000000000" pitchFamily="2" charset="2"/>
              <a:buChar char="Ø"/>
            </a:pPr>
            <a:endParaRPr lang="en-US" sz="8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What do we value the most in life?</a:t>
            </a:r>
          </a:p>
          <a:p>
            <a:pPr>
              <a:buFont typeface="Wingdings" panose="05000000000000000000" pitchFamily="2" charset="2"/>
              <a:buChar char="Ø"/>
            </a:pPr>
            <a:endParaRPr lang="en-US" sz="8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What kind of character do we desire for?</a:t>
            </a:r>
          </a:p>
          <a:p>
            <a:pPr>
              <a:buFont typeface="Wingdings" panose="05000000000000000000" pitchFamily="2" charset="2"/>
              <a:buChar char="Ø"/>
            </a:pPr>
            <a:endParaRPr lang="en-US" sz="8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What behaviors do we want to display?</a:t>
            </a:r>
          </a:p>
          <a:p>
            <a:pPr>
              <a:buFont typeface="Wingdings" panose="05000000000000000000" pitchFamily="2" charset="2"/>
              <a:buChar char="Ø"/>
            </a:pPr>
            <a:endParaRPr lang="en-US" sz="1600" b="1" dirty="0">
              <a:latin typeface="Century Gothic" panose="020B0502020202020204" pitchFamily="34" charset="0"/>
            </a:endParaRPr>
          </a:p>
        </p:txBody>
      </p:sp>
    </p:spTree>
    <p:extLst>
      <p:ext uri="{BB962C8B-B14F-4D97-AF65-F5344CB8AC3E}">
        <p14:creationId xmlns:p14="http://schemas.microsoft.com/office/powerpoint/2010/main" val="397773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98C46-A167-466F-86D6-4CF042FB7136}"/>
              </a:ext>
            </a:extLst>
          </p:cNvPr>
          <p:cNvSpPr>
            <a:spLocks noGrp="1"/>
          </p:cNvSpPr>
          <p:nvPr>
            <p:ph idx="1"/>
          </p:nvPr>
        </p:nvSpPr>
        <p:spPr>
          <a:xfrm>
            <a:off x="327171" y="432033"/>
            <a:ext cx="11694253" cy="6286008"/>
          </a:xfrm>
        </p:spPr>
        <p:txBody>
          <a:bodyPr>
            <a:normAutofit/>
          </a:bodyPr>
          <a:lstStyle/>
          <a:p>
            <a:pPr>
              <a:buFont typeface="Wingdings" panose="05000000000000000000" pitchFamily="2" charset="2"/>
              <a:buChar char="Ø"/>
            </a:pPr>
            <a:r>
              <a:rPr lang="en-US" sz="3200" b="1" dirty="0"/>
              <a:t>“He is no fool who gives what he cannot keep to gain that which he cannot lose.”</a:t>
            </a:r>
          </a:p>
          <a:p>
            <a:pPr marL="0" indent="0">
              <a:buNone/>
            </a:pPr>
            <a:r>
              <a:rPr lang="en-US" sz="1600" b="1" dirty="0">
                <a:latin typeface="Century Gothic" panose="020B0502020202020204" pitchFamily="34" charset="0"/>
              </a:rPr>
              <a:t>								</a:t>
            </a:r>
            <a:r>
              <a:rPr lang="en-US" b="1" dirty="0">
                <a:latin typeface="Century Gothic" panose="020B0502020202020204" pitchFamily="34" charset="0"/>
              </a:rPr>
              <a:t>-- Jim Elliot</a:t>
            </a:r>
          </a:p>
          <a:p>
            <a:pPr marL="0" indent="0">
              <a:buNone/>
            </a:pPr>
            <a:endParaRPr lang="en-US" b="1" dirty="0">
              <a:latin typeface="Century Gothic" panose="020B0502020202020204" pitchFamily="34" charset="0"/>
            </a:endParaRPr>
          </a:p>
          <a:p>
            <a:pPr>
              <a:buFont typeface="Wingdings" panose="05000000000000000000" pitchFamily="2" charset="2"/>
              <a:buChar char="Ø"/>
            </a:pPr>
            <a:r>
              <a:rPr lang="en-US" sz="3200" b="1" baseline="30000" dirty="0">
                <a:solidFill>
                  <a:srgbClr val="0000FF"/>
                </a:solidFill>
              </a:rPr>
              <a:t>1</a:t>
            </a:r>
            <a:r>
              <a:rPr lang="en-US" sz="3200" b="1" dirty="0">
                <a:solidFill>
                  <a:srgbClr val="0000FF"/>
                </a:solidFill>
              </a:rPr>
              <a:t>I beseech you therefore, brethren, by the mercies of God, that you present your bodies a living sacrifice, holy, acceptable to God, which is your reasonable service. </a:t>
            </a:r>
            <a:r>
              <a:rPr lang="en-US" sz="3200" b="1" baseline="30000" dirty="0">
                <a:solidFill>
                  <a:srgbClr val="0000FF"/>
                </a:solidFill>
              </a:rPr>
              <a:t>2</a:t>
            </a:r>
            <a:r>
              <a:rPr lang="en-US" sz="3200" b="1" dirty="0">
                <a:solidFill>
                  <a:srgbClr val="0000FF"/>
                </a:solidFill>
              </a:rPr>
              <a:t>And do not be conformed to this world, but be transformed by the renewing of your mind, that you may prove what is that good and acceptable and perfect will of God. </a:t>
            </a:r>
            <a:r>
              <a:rPr lang="en-US" sz="3200" b="1" dirty="0"/>
              <a:t>(Romans 12:1-2)</a:t>
            </a:r>
          </a:p>
          <a:p>
            <a:pPr>
              <a:buFont typeface="Wingdings" panose="05000000000000000000" pitchFamily="2" charset="2"/>
              <a:buChar char="Ø"/>
            </a:pPr>
            <a:endParaRPr lang="en-US" sz="3200" b="1" dirty="0">
              <a:latin typeface="Century Gothic" panose="020B0502020202020204" pitchFamily="34" charset="0"/>
            </a:endParaRPr>
          </a:p>
          <a:p>
            <a:pPr marL="0" indent="0">
              <a:buNone/>
            </a:pPr>
            <a:r>
              <a:rPr lang="en-US" sz="3600" b="1" dirty="0">
                <a:latin typeface="Century Gothic" panose="020B0502020202020204" pitchFamily="34" charset="0"/>
              </a:rPr>
              <a:t>May God help us all!</a:t>
            </a:r>
          </a:p>
        </p:txBody>
      </p:sp>
    </p:spTree>
    <p:extLst>
      <p:ext uri="{BB962C8B-B14F-4D97-AF65-F5344CB8AC3E}">
        <p14:creationId xmlns:p14="http://schemas.microsoft.com/office/powerpoint/2010/main" val="294317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8D7EBC-C5A2-4865-8B4F-A41FE2915C01}"/>
              </a:ext>
            </a:extLst>
          </p:cNvPr>
          <p:cNvSpPr txBox="1"/>
          <p:nvPr/>
        </p:nvSpPr>
        <p:spPr>
          <a:xfrm>
            <a:off x="1946246" y="373122"/>
            <a:ext cx="8162488" cy="1200329"/>
          </a:xfrm>
          <a:prstGeom prst="rect">
            <a:avLst/>
          </a:prstGeom>
          <a:noFill/>
        </p:spPr>
        <p:txBody>
          <a:bodyPr wrap="square">
            <a:spAutoFit/>
          </a:bodyPr>
          <a:lstStyle/>
          <a:p>
            <a:pPr algn="ctr"/>
            <a:r>
              <a:rPr lang="en-US" sz="3600" b="1" i="0" dirty="0">
                <a:solidFill>
                  <a:srgbClr val="0000FF"/>
                </a:solidFill>
                <a:effectLst/>
                <a:latin typeface="Agency FB" panose="020B0503020202020204" pitchFamily="34" charset="0"/>
              </a:rPr>
              <a:t>For the </a:t>
            </a:r>
            <a:r>
              <a:rPr lang="en-US" sz="3600" b="1" i="0" cap="small" dirty="0">
                <a:solidFill>
                  <a:srgbClr val="0000FF"/>
                </a:solidFill>
                <a:effectLst/>
                <a:latin typeface="Agency FB" panose="020B0503020202020204" pitchFamily="34" charset="0"/>
              </a:rPr>
              <a:t>Lord</a:t>
            </a:r>
            <a:r>
              <a:rPr lang="en-US" sz="3600" b="1" i="0" dirty="0">
                <a:solidFill>
                  <a:srgbClr val="0000FF"/>
                </a:solidFill>
                <a:effectLst/>
                <a:latin typeface="Agency FB" panose="020B0503020202020204" pitchFamily="34" charset="0"/>
              </a:rPr>
              <a:t> knows the way of the righteous,</a:t>
            </a:r>
            <a:br>
              <a:rPr lang="en-US" sz="3600" b="1" dirty="0">
                <a:solidFill>
                  <a:srgbClr val="0000FF"/>
                </a:solidFill>
                <a:latin typeface="Agency FB" panose="020B0503020202020204" pitchFamily="34" charset="0"/>
              </a:rPr>
            </a:br>
            <a:r>
              <a:rPr lang="en-US" sz="3600" b="1" i="0" dirty="0">
                <a:solidFill>
                  <a:srgbClr val="0000FF"/>
                </a:solidFill>
                <a:effectLst/>
                <a:latin typeface="Agency FB" panose="020B0503020202020204" pitchFamily="34" charset="0"/>
              </a:rPr>
              <a:t>But the way of the ungodly shall perish. </a:t>
            </a:r>
            <a:r>
              <a:rPr lang="en-US" sz="3600" b="1" i="0" dirty="0">
                <a:solidFill>
                  <a:srgbClr val="000000"/>
                </a:solidFill>
                <a:effectLst/>
                <a:latin typeface="Agency FB" panose="020B0503020202020204" pitchFamily="34" charset="0"/>
              </a:rPr>
              <a:t>(Psalm 1:6)</a:t>
            </a:r>
            <a:endParaRPr lang="en-US" sz="3600" b="1" dirty="0">
              <a:latin typeface="Agency FB" panose="020B0503020202020204" pitchFamily="34" charset="0"/>
            </a:endParaRPr>
          </a:p>
        </p:txBody>
      </p:sp>
      <p:sp>
        <p:nvSpPr>
          <p:cNvPr id="7" name="TextBox 6">
            <a:extLst>
              <a:ext uri="{FF2B5EF4-FFF2-40B4-BE49-F238E27FC236}">
                <a16:creationId xmlns:a16="http://schemas.microsoft.com/office/drawing/2014/main" id="{15A8306C-6AB7-45BC-83AC-757999E52AD8}"/>
              </a:ext>
            </a:extLst>
          </p:cNvPr>
          <p:cNvSpPr txBox="1"/>
          <p:nvPr/>
        </p:nvSpPr>
        <p:spPr>
          <a:xfrm>
            <a:off x="121641" y="2293615"/>
            <a:ext cx="3649210" cy="4031873"/>
          </a:xfrm>
          <a:prstGeom prst="rect">
            <a:avLst/>
          </a:prstGeom>
          <a:noFill/>
        </p:spPr>
        <p:txBody>
          <a:bodyPr wrap="square">
            <a:spAutoFit/>
          </a:bodyPr>
          <a:lstStyle/>
          <a:p>
            <a:pPr algn="ctr"/>
            <a:r>
              <a:rPr lang="en-US" sz="3200" b="1" i="0" dirty="0">
                <a:solidFill>
                  <a:srgbClr val="0000FF"/>
                </a:solidFill>
                <a:effectLst/>
                <a:latin typeface="Agency FB" panose="020B0503020202020204" pitchFamily="34" charset="0"/>
              </a:rPr>
              <a:t>There will be weeping and gnashing of teeth, when you see Abraham and Isaac and Jacob and all the prophets in the kingdom of God, and yourselves thrust out. </a:t>
            </a:r>
            <a:r>
              <a:rPr lang="en-US" sz="3200" b="1" i="0" dirty="0">
                <a:solidFill>
                  <a:srgbClr val="000000"/>
                </a:solidFill>
                <a:effectLst/>
                <a:latin typeface="Agency FB" panose="020B0503020202020204" pitchFamily="34" charset="0"/>
              </a:rPr>
              <a:t>(Luke 13:28)</a:t>
            </a:r>
            <a:endParaRPr lang="en-US" sz="3200" b="1" dirty="0">
              <a:latin typeface="Agency FB" panose="020B0503020202020204" pitchFamily="34" charset="0"/>
            </a:endParaRPr>
          </a:p>
        </p:txBody>
      </p:sp>
      <p:sp>
        <p:nvSpPr>
          <p:cNvPr id="9" name="TextBox 8">
            <a:extLst>
              <a:ext uri="{FF2B5EF4-FFF2-40B4-BE49-F238E27FC236}">
                <a16:creationId xmlns:a16="http://schemas.microsoft.com/office/drawing/2014/main" id="{AAE3AAD2-667E-4FD4-BF3B-12E31A245B78}"/>
              </a:ext>
            </a:extLst>
          </p:cNvPr>
          <p:cNvSpPr txBox="1"/>
          <p:nvPr/>
        </p:nvSpPr>
        <p:spPr>
          <a:xfrm>
            <a:off x="8330268" y="2173521"/>
            <a:ext cx="3556931" cy="4524315"/>
          </a:xfrm>
          <a:prstGeom prst="rect">
            <a:avLst/>
          </a:prstGeom>
          <a:noFill/>
        </p:spPr>
        <p:txBody>
          <a:bodyPr wrap="square">
            <a:spAutoFit/>
          </a:bodyPr>
          <a:lstStyle/>
          <a:p>
            <a:pPr algn="ctr"/>
            <a:r>
              <a:rPr lang="en-US" sz="3200" b="1" dirty="0">
                <a:solidFill>
                  <a:srgbClr val="0000FF"/>
                </a:solidFill>
                <a:effectLst/>
                <a:latin typeface="Agency FB" panose="020B0503020202020204" pitchFamily="34" charset="0"/>
              </a:rPr>
              <a:t>His lord said to him, “Well done, good and faithful servant; you have been faithful over a few things, I will make you ruler over many things. Enter into the joy of your lord.” </a:t>
            </a:r>
            <a:r>
              <a:rPr lang="en-US" sz="3200" b="1" i="0" dirty="0">
                <a:solidFill>
                  <a:srgbClr val="000000"/>
                </a:solidFill>
                <a:effectLst/>
                <a:latin typeface="Agency FB" panose="020B0503020202020204" pitchFamily="34" charset="0"/>
              </a:rPr>
              <a:t>(Matthew 25:23)</a:t>
            </a:r>
            <a:endParaRPr lang="en-US" sz="3200" b="1" dirty="0">
              <a:latin typeface="Agency FB" panose="020B0503020202020204" pitchFamily="34" charset="0"/>
            </a:endParaRPr>
          </a:p>
        </p:txBody>
      </p:sp>
      <p:pic>
        <p:nvPicPr>
          <p:cNvPr id="1026" name="Picture 2" descr="Crossroads: A New Beginning - The Congregational Church of West Medford ...">
            <a:extLst>
              <a:ext uri="{FF2B5EF4-FFF2-40B4-BE49-F238E27FC236}">
                <a16:creationId xmlns:a16="http://schemas.microsoft.com/office/drawing/2014/main" id="{1B1A4B90-447C-411C-9197-9B14E2B98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0395" y="1887230"/>
            <a:ext cx="4320329" cy="4844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8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657" y="1175658"/>
            <a:ext cx="10896600" cy="4669972"/>
          </a:xfrm>
        </p:spPr>
        <p:txBody>
          <a:bodyPr>
            <a:normAutofit/>
          </a:bodyPr>
          <a:lstStyle/>
          <a:p>
            <a:pPr marL="0" indent="0" algn="ctr">
              <a:buNone/>
            </a:pPr>
            <a:r>
              <a:rPr lang="en-US" altLang="zh-CN" sz="6000" b="1" dirty="0">
                <a:latin typeface="Agency FB" panose="020B0503020202020204" pitchFamily="34" charset="0"/>
                <a:ea typeface="SimSun" panose="02010600030101010101" pitchFamily="2" charset="-122"/>
              </a:rPr>
              <a:t>Two</a:t>
            </a:r>
            <a:r>
              <a:rPr lang="zh-CN" altLang="en-US" sz="6000" b="1" dirty="0">
                <a:latin typeface="Agency FB" panose="020B0503020202020204" pitchFamily="34" charset="0"/>
                <a:ea typeface="SimSun" panose="02010600030101010101" pitchFamily="2" charset="-122"/>
              </a:rPr>
              <a:t> </a:t>
            </a:r>
            <a:r>
              <a:rPr lang="en-US" altLang="zh-CN" sz="6000" b="1" dirty="0">
                <a:latin typeface="Agency FB" panose="020B0503020202020204" pitchFamily="34" charset="0"/>
                <a:ea typeface="SimSun" panose="02010600030101010101" pitchFamily="2" charset="-122"/>
              </a:rPr>
              <a:t>Paths:</a:t>
            </a:r>
            <a:r>
              <a:rPr lang="zh-CN" altLang="en-US" sz="6000" b="1" dirty="0">
                <a:latin typeface="Agency FB" panose="020B0503020202020204" pitchFamily="34" charset="0"/>
                <a:ea typeface="SimSun" panose="02010600030101010101" pitchFamily="2" charset="-122"/>
              </a:rPr>
              <a:t> </a:t>
            </a:r>
            <a:r>
              <a:rPr lang="en-US" altLang="zh-CN" sz="6000" b="1" dirty="0">
                <a:latin typeface="Agency FB" panose="020B0503020202020204" pitchFamily="34" charset="0"/>
                <a:ea typeface="SimSun" panose="02010600030101010101" pitchFamily="2" charset="-122"/>
              </a:rPr>
              <a:t>Jacob &amp; Esau</a:t>
            </a:r>
          </a:p>
          <a:p>
            <a:pPr marL="0" indent="0" algn="ctr">
              <a:buNone/>
            </a:pPr>
            <a:endParaRPr lang="en-US" altLang="zh-CN" sz="1200" b="1" dirty="0">
              <a:latin typeface="SimSun" panose="02010600030101010101" pitchFamily="2" charset="-122"/>
              <a:ea typeface="SimSun" panose="02010600030101010101" pitchFamily="2" charset="-122"/>
            </a:endParaRPr>
          </a:p>
          <a:p>
            <a:pPr marL="0" indent="0" algn="ctr">
              <a:buNone/>
            </a:pPr>
            <a:r>
              <a:rPr lang="en-US" sz="3600" b="1" baseline="30000" dirty="0">
                <a:solidFill>
                  <a:srgbClr val="0000FF"/>
                </a:solidFill>
                <a:latin typeface="Century Gothic" panose="020B0502020202020204" pitchFamily="34" charset="0"/>
              </a:rPr>
              <a:t>1</a:t>
            </a:r>
            <a:r>
              <a:rPr lang="en-US" sz="3600" b="1" dirty="0">
                <a:solidFill>
                  <a:srgbClr val="0000FF"/>
                </a:solidFill>
                <a:effectLst/>
                <a:latin typeface="Century Gothic" panose="020B0502020202020204" pitchFamily="34" charset="0"/>
              </a:rPr>
              <a:t>If then you were raised with Christ, seek those things which are above, where Christ is, sitting at the right hand of God. </a:t>
            </a:r>
            <a:r>
              <a:rPr lang="en-US" sz="3600" b="1" baseline="30000" dirty="0">
                <a:solidFill>
                  <a:srgbClr val="0000FF"/>
                </a:solidFill>
                <a:effectLst/>
                <a:latin typeface="Century Gothic" panose="020B0502020202020204" pitchFamily="34" charset="0"/>
              </a:rPr>
              <a:t>2</a:t>
            </a:r>
            <a:r>
              <a:rPr lang="en-US" sz="3600" b="1" dirty="0">
                <a:solidFill>
                  <a:srgbClr val="0000FF"/>
                </a:solidFill>
                <a:effectLst/>
                <a:latin typeface="Century Gothic" panose="020B0502020202020204" pitchFamily="34" charset="0"/>
              </a:rPr>
              <a:t>Set your mind on things above, not on things on the earth. </a:t>
            </a:r>
            <a:r>
              <a:rPr lang="en-US" sz="3600" b="1" baseline="30000" dirty="0">
                <a:solidFill>
                  <a:srgbClr val="0000FF"/>
                </a:solidFill>
                <a:effectLst/>
                <a:latin typeface="Century Gothic" panose="020B0502020202020204" pitchFamily="34" charset="0"/>
              </a:rPr>
              <a:t> </a:t>
            </a:r>
          </a:p>
          <a:p>
            <a:pPr marL="0" indent="0" algn="ctr">
              <a:buNone/>
            </a:pPr>
            <a:r>
              <a:rPr lang="en-US" sz="3600" b="1" dirty="0">
                <a:solidFill>
                  <a:srgbClr val="002060"/>
                </a:solidFill>
                <a:effectLst/>
                <a:latin typeface="Century Gothic" panose="020B0502020202020204" pitchFamily="34" charset="0"/>
              </a:rPr>
              <a:t>(</a:t>
            </a:r>
            <a:r>
              <a:rPr lang="en-US" sz="3600" b="1" dirty="0">
                <a:solidFill>
                  <a:srgbClr val="000000"/>
                </a:solidFill>
                <a:latin typeface="Century Gothic" panose="020B0502020202020204" pitchFamily="34" charset="0"/>
              </a:rPr>
              <a:t>Colossians 3:1-2</a:t>
            </a:r>
            <a:r>
              <a:rPr lang="en-US" sz="3600" b="1" dirty="0">
                <a:solidFill>
                  <a:srgbClr val="000000"/>
                </a:solidFill>
                <a:effectLst/>
                <a:latin typeface="Century Gothic" panose="020B0502020202020204" pitchFamily="34" charset="0"/>
              </a:rPr>
              <a:t>)</a:t>
            </a:r>
            <a:endParaRPr lang="en-US" sz="3600" b="1" dirty="0">
              <a:latin typeface="Century Gothic" panose="020B0502020202020204" pitchFamily="34" charset="0"/>
              <a:ea typeface="SimSun" panose="02010600030101010101" pitchFamily="2" charset="-122"/>
            </a:endParaRPr>
          </a:p>
        </p:txBody>
      </p:sp>
    </p:spTree>
    <p:extLst>
      <p:ext uri="{BB962C8B-B14F-4D97-AF65-F5344CB8AC3E}">
        <p14:creationId xmlns:p14="http://schemas.microsoft.com/office/powerpoint/2010/main" val="352615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4699" y="192404"/>
            <a:ext cx="8738756" cy="3445626"/>
          </a:xfrm>
        </p:spPr>
        <p:txBody>
          <a:bodyPr>
            <a:normAutofit/>
          </a:bodyPr>
          <a:lstStyle/>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Isaac prayed, and Rebecca received revelation</a:t>
            </a:r>
          </a:p>
          <a:p>
            <a:pPr marL="0" indent="0">
              <a:buNone/>
            </a:pPr>
            <a:endParaRPr lang="en-US" altLang="zh-CN" sz="10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Twins – “hairy” and “grabbing”</a:t>
            </a:r>
          </a:p>
          <a:p>
            <a:pPr>
              <a:buFont typeface="Wingdings" panose="05000000000000000000" pitchFamily="2" charset="2"/>
              <a:buChar char="Ø"/>
            </a:pPr>
            <a:endParaRPr lang="en-US" altLang="zh-CN" sz="10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Esau went hunting, and Jacob took advantage</a:t>
            </a:r>
          </a:p>
          <a:p>
            <a:pPr>
              <a:buFont typeface="Wingdings" panose="05000000000000000000" pitchFamily="2" charset="2"/>
              <a:buChar char="Ø"/>
            </a:pPr>
            <a:endParaRPr lang="en-US" sz="1400" b="1" dirty="0">
              <a:latin typeface="SimSun" panose="02010600030101010101" pitchFamily="2" charset="-122"/>
              <a:ea typeface="SimSun" panose="02010600030101010101" pitchFamily="2" charset="-122"/>
            </a:endParaRPr>
          </a:p>
        </p:txBody>
      </p:sp>
      <p:pic>
        <p:nvPicPr>
          <p:cNvPr id="1026" name="Picture 2" descr="Genesis 28: Jacob at Bethel | Bíblico">
            <a:extLst>
              <a:ext uri="{FF2B5EF4-FFF2-40B4-BE49-F238E27FC236}">
                <a16:creationId xmlns:a16="http://schemas.microsoft.com/office/drawing/2014/main" id="{1F5DF3F5-A1CA-4FB5-BEDB-5CD25E6F4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867891" cy="35225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CB809EC-274E-41DB-92B4-F3EE32A5BC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4109" y="3314700"/>
            <a:ext cx="2867891" cy="3543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8D81D3CF-2A39-4007-A617-E18B235BAB25}"/>
              </a:ext>
            </a:extLst>
          </p:cNvPr>
          <p:cNvSpPr txBox="1">
            <a:spLocks/>
          </p:cNvSpPr>
          <p:nvPr/>
        </p:nvSpPr>
        <p:spPr>
          <a:xfrm>
            <a:off x="439880" y="3732155"/>
            <a:ext cx="8738756" cy="28006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endParaRPr lang="en-US" sz="1400" b="1" dirty="0">
              <a:latin typeface="SimSun" panose="02010600030101010101" pitchFamily="2" charset="-122"/>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Sold his birth right, Esau became Edom</a:t>
            </a:r>
            <a:endParaRPr lang="en-US" altLang="zh-CN" sz="3200" b="1" dirty="0">
              <a:solidFill>
                <a:srgbClr val="FF0000"/>
              </a:solidFill>
              <a:latin typeface="Century Gothic" panose="020B0502020202020204" pitchFamily="34" charset="0"/>
              <a:ea typeface="SimSun" panose="02010600030101010101" pitchFamily="2" charset="-122"/>
            </a:endParaRPr>
          </a:p>
          <a:p>
            <a:pPr>
              <a:buFont typeface="Wingdings" panose="05000000000000000000" pitchFamily="2" charset="2"/>
              <a:buChar char="Ø"/>
            </a:pPr>
            <a:endParaRPr lang="en-US" altLang="zh-CN" sz="1200" b="1" dirty="0">
              <a:latin typeface="SimSun" panose="02010600030101010101" pitchFamily="2" charset="-122"/>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Deceived his father for blessing, Jacob got in trouble</a:t>
            </a:r>
            <a:endParaRPr lang="en-US" sz="3200" b="1" dirty="0">
              <a:latin typeface="Century Gothic" panose="020B0502020202020204" pitchFamily="34" charset="0"/>
              <a:ea typeface="SimSun" panose="02010600030101010101" pitchFamily="2" charset="-122"/>
            </a:endParaRPr>
          </a:p>
        </p:txBody>
      </p:sp>
    </p:spTree>
    <p:extLst>
      <p:ext uri="{BB962C8B-B14F-4D97-AF65-F5344CB8AC3E}">
        <p14:creationId xmlns:p14="http://schemas.microsoft.com/office/powerpoint/2010/main" val="157524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4699" y="192404"/>
            <a:ext cx="8738756" cy="3445626"/>
          </a:xfrm>
        </p:spPr>
        <p:txBody>
          <a:bodyPr>
            <a:normAutofit/>
          </a:bodyPr>
          <a:lstStyle/>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Jacob went into exile and wrangled in constant struggles with his father-in-law</a:t>
            </a:r>
          </a:p>
          <a:p>
            <a:pPr marL="0" indent="0">
              <a:buNone/>
            </a:pPr>
            <a:endParaRPr lang="en-US" altLang="zh-CN" sz="2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Jacob amassed a large amount of property and built a sizeable family</a:t>
            </a:r>
          </a:p>
          <a:p>
            <a:pPr>
              <a:buFont typeface="Wingdings" panose="05000000000000000000" pitchFamily="2" charset="2"/>
              <a:buChar char="Ø"/>
            </a:pPr>
            <a:endParaRPr lang="en-US" altLang="zh-CN" sz="2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Jacob wrestled with God and became a true believer</a:t>
            </a:r>
          </a:p>
          <a:p>
            <a:pPr>
              <a:buFont typeface="Wingdings" panose="05000000000000000000" pitchFamily="2" charset="2"/>
              <a:buChar char="Ø"/>
            </a:pPr>
            <a:endParaRPr lang="en-US" sz="1400" b="1" dirty="0">
              <a:latin typeface="SimSun" panose="02010600030101010101" pitchFamily="2" charset="-122"/>
              <a:ea typeface="SimSun" panose="02010600030101010101" pitchFamily="2" charset="-122"/>
            </a:endParaRPr>
          </a:p>
        </p:txBody>
      </p:sp>
      <p:pic>
        <p:nvPicPr>
          <p:cNvPr id="1026" name="Picture 2" descr="Genesis 28: Jacob at Bethel | Bíblico">
            <a:extLst>
              <a:ext uri="{FF2B5EF4-FFF2-40B4-BE49-F238E27FC236}">
                <a16:creationId xmlns:a16="http://schemas.microsoft.com/office/drawing/2014/main" id="{1F5DF3F5-A1CA-4FB5-BEDB-5CD25E6F4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867891" cy="35225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CB809EC-274E-41DB-92B4-F3EE32A5BC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4109" y="3314700"/>
            <a:ext cx="2867891" cy="35433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8D81D3CF-2A39-4007-A617-E18B235BAB25}"/>
              </a:ext>
            </a:extLst>
          </p:cNvPr>
          <p:cNvSpPr txBox="1">
            <a:spLocks/>
          </p:cNvSpPr>
          <p:nvPr/>
        </p:nvSpPr>
        <p:spPr>
          <a:xfrm>
            <a:off x="310393" y="3638030"/>
            <a:ext cx="8868243" cy="31486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Esau was blessed by God and built a strong family</a:t>
            </a:r>
            <a:endParaRPr lang="en-US" altLang="zh-CN" sz="3200" b="1" dirty="0">
              <a:solidFill>
                <a:srgbClr val="FF0000"/>
              </a:solidFill>
              <a:latin typeface="Century Gothic" panose="020B0502020202020204" pitchFamily="34" charset="0"/>
              <a:ea typeface="SimSun" panose="02010600030101010101" pitchFamily="2" charset="-122"/>
            </a:endParaRPr>
          </a:p>
          <a:p>
            <a:pPr>
              <a:buFont typeface="Wingdings" panose="05000000000000000000" pitchFamily="2" charset="2"/>
              <a:buChar char="Ø"/>
            </a:pPr>
            <a:endParaRPr lang="en-US" altLang="zh-CN" sz="200" b="1" dirty="0">
              <a:latin typeface="SimSun" panose="02010600030101010101" pitchFamily="2" charset="-122"/>
              <a:ea typeface="SimSun" panose="02010600030101010101" pitchFamily="2" charset="-122"/>
            </a:endParaRPr>
          </a:p>
          <a:p>
            <a:pPr>
              <a:buFont typeface="Wingdings" panose="05000000000000000000" pitchFamily="2" charset="2"/>
              <a:buChar char="Ø"/>
            </a:pPr>
            <a:r>
              <a:rPr lang="en-US" sz="3200" b="1" dirty="0">
                <a:latin typeface="Century Gothic" panose="020B0502020202020204" pitchFamily="34" charset="0"/>
                <a:ea typeface="SimSun" panose="02010600030101010101" pitchFamily="2" charset="-122"/>
              </a:rPr>
              <a:t>Esau left the promised land and was pleased with what he got</a:t>
            </a:r>
          </a:p>
          <a:p>
            <a:pPr>
              <a:buFont typeface="Wingdings" panose="05000000000000000000" pitchFamily="2" charset="2"/>
              <a:buChar char="Ø"/>
            </a:pPr>
            <a:endParaRPr lang="en-US" sz="2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sz="3200" b="1" dirty="0">
                <a:latin typeface="Century Gothic" panose="020B0502020202020204" pitchFamily="34" charset="0"/>
                <a:ea typeface="SimSun" panose="02010600030101010101" pitchFamily="2" charset="-122"/>
              </a:rPr>
              <a:t>Edom was once a strong kingdom but it exists no more</a:t>
            </a:r>
          </a:p>
        </p:txBody>
      </p:sp>
    </p:spTree>
    <p:extLst>
      <p:ext uri="{BB962C8B-B14F-4D97-AF65-F5344CB8AC3E}">
        <p14:creationId xmlns:p14="http://schemas.microsoft.com/office/powerpoint/2010/main" val="73335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506" y="394283"/>
            <a:ext cx="11232859" cy="6300132"/>
          </a:xfrm>
        </p:spPr>
        <p:txBody>
          <a:bodyPr>
            <a:normAutofit/>
          </a:bodyPr>
          <a:lstStyle/>
          <a:p>
            <a:pPr marL="0" indent="0" algn="ctr">
              <a:buNone/>
            </a:pPr>
            <a:r>
              <a:rPr lang="en-US" altLang="zh-CN" sz="6000" b="1" dirty="0">
                <a:latin typeface="Agency FB" panose="020B0503020202020204" pitchFamily="34" charset="0"/>
                <a:ea typeface="SimSun" panose="02010600030101010101" pitchFamily="2" charset="-122"/>
              </a:rPr>
              <a:t>Two</a:t>
            </a:r>
            <a:r>
              <a:rPr lang="zh-CN" altLang="en-US" sz="6000" b="1" dirty="0">
                <a:latin typeface="Agency FB" panose="020B0503020202020204" pitchFamily="34" charset="0"/>
                <a:ea typeface="SimSun" panose="02010600030101010101" pitchFamily="2" charset="-122"/>
              </a:rPr>
              <a:t> </a:t>
            </a:r>
            <a:r>
              <a:rPr lang="en-US" altLang="zh-CN" sz="6000" b="1" dirty="0">
                <a:latin typeface="Agency FB" panose="020B0503020202020204" pitchFamily="34" charset="0"/>
                <a:ea typeface="SimSun" panose="02010600030101010101" pitchFamily="2" charset="-122"/>
              </a:rPr>
              <a:t>Paths:</a:t>
            </a:r>
            <a:r>
              <a:rPr lang="zh-CN" altLang="en-US" sz="6000" b="1" dirty="0">
                <a:latin typeface="Agency FB" panose="020B0503020202020204" pitchFamily="34" charset="0"/>
                <a:ea typeface="SimSun" panose="02010600030101010101" pitchFamily="2" charset="-122"/>
              </a:rPr>
              <a:t> </a:t>
            </a:r>
            <a:r>
              <a:rPr lang="en-US" altLang="zh-CN" sz="6000" b="1" dirty="0">
                <a:latin typeface="Agency FB" panose="020B0503020202020204" pitchFamily="34" charset="0"/>
                <a:ea typeface="SimSun" panose="02010600030101010101" pitchFamily="2" charset="-122"/>
              </a:rPr>
              <a:t>Jacob &amp; Esau</a:t>
            </a:r>
          </a:p>
          <a:p>
            <a:pPr>
              <a:buFont typeface="Wingdings" panose="05000000000000000000" pitchFamily="2" charset="2"/>
              <a:buChar char="Ø"/>
            </a:pPr>
            <a:endParaRPr lang="en-US" altLang="zh-CN" sz="1200" b="1" dirty="0">
              <a:latin typeface="SimSun" panose="02010600030101010101" pitchFamily="2" charset="-122"/>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Esau: </a:t>
            </a:r>
            <a:r>
              <a:rPr lang="en-US" sz="3200" b="1" dirty="0">
                <a:solidFill>
                  <a:srgbClr val="000000"/>
                </a:solidFill>
                <a:effectLst/>
                <a:latin typeface="Century Gothic" panose="020B0502020202020204" pitchFamily="34" charset="0"/>
              </a:rPr>
              <a:t>lest there be any fornicator or profane person like Esau, who for one morsel of food sold his birthright. (Hebrews 12:16)</a:t>
            </a:r>
          </a:p>
          <a:p>
            <a:pPr>
              <a:buFont typeface="Wingdings" panose="05000000000000000000" pitchFamily="2" charset="2"/>
              <a:buChar char="Ø"/>
            </a:pPr>
            <a:endParaRPr lang="en-US" altLang="zh-CN" sz="1200" b="1" dirty="0">
              <a:solidFill>
                <a:srgbClr val="000000"/>
              </a:solidFill>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solidFill>
                  <a:srgbClr val="000000"/>
                </a:solidFill>
                <a:latin typeface="Century Gothic" panose="020B0502020202020204" pitchFamily="34" charset="0"/>
                <a:ea typeface="SimSun" panose="02010600030101010101" pitchFamily="2" charset="-122"/>
              </a:rPr>
              <a:t>Jacob: </a:t>
            </a:r>
            <a:r>
              <a:rPr lang="en-US" sz="3200" b="1" dirty="0">
                <a:solidFill>
                  <a:srgbClr val="000000"/>
                </a:solidFill>
                <a:effectLst/>
                <a:latin typeface="Century Gothic" panose="020B0502020202020204" pitchFamily="34" charset="0"/>
              </a:rPr>
              <a:t>By faith Jacob, when he was dying, blessed each of the sons of Joseph, and worshiped, leaning on the top of his staff. (Hebrews 11:21)</a:t>
            </a:r>
          </a:p>
          <a:p>
            <a:pPr>
              <a:buFont typeface="Wingdings" panose="05000000000000000000" pitchFamily="2" charset="2"/>
              <a:buChar char="Ø"/>
            </a:pPr>
            <a:endParaRPr lang="en-US" altLang="zh-CN" sz="3200" b="1" dirty="0">
              <a:solidFill>
                <a:srgbClr val="000000"/>
              </a:solidFill>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solidFill>
                  <a:srgbClr val="000000"/>
                </a:solidFill>
                <a:latin typeface="Century Gothic" panose="020B0502020202020204" pitchFamily="34" charset="0"/>
                <a:ea typeface="SimSun" panose="02010600030101010101" pitchFamily="2" charset="-122"/>
              </a:rPr>
              <a:t>The fundamental difference: </a:t>
            </a:r>
            <a:r>
              <a:rPr lang="en-US" altLang="zh-CN" sz="3200" b="1" dirty="0">
                <a:solidFill>
                  <a:srgbClr val="FF0000"/>
                </a:solidFill>
                <a:latin typeface="Century Gothic" panose="020B0502020202020204" pitchFamily="34" charset="0"/>
                <a:ea typeface="SimSun" panose="02010600030101010101" pitchFamily="2" charset="-122"/>
              </a:rPr>
              <a:t>focus of life</a:t>
            </a:r>
          </a:p>
        </p:txBody>
      </p:sp>
    </p:spTree>
    <p:extLst>
      <p:ext uri="{BB962C8B-B14F-4D97-AF65-F5344CB8AC3E}">
        <p14:creationId xmlns:p14="http://schemas.microsoft.com/office/powerpoint/2010/main" val="251071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98C46-A167-466F-86D6-4CF042FB7136}"/>
              </a:ext>
            </a:extLst>
          </p:cNvPr>
          <p:cNvSpPr>
            <a:spLocks noGrp="1"/>
          </p:cNvSpPr>
          <p:nvPr>
            <p:ph idx="1"/>
          </p:nvPr>
        </p:nvSpPr>
        <p:spPr>
          <a:xfrm>
            <a:off x="327171" y="432033"/>
            <a:ext cx="11694253" cy="6019101"/>
          </a:xfrm>
        </p:spPr>
        <p:txBody>
          <a:bodyPr>
            <a:normAutofit/>
          </a:bodyPr>
          <a:lstStyle/>
          <a:p>
            <a:pPr>
              <a:buFont typeface="Wingdings" panose="05000000000000000000" pitchFamily="2" charset="2"/>
              <a:buChar char="Ø"/>
            </a:pPr>
            <a:r>
              <a:rPr lang="en-US" sz="3200" b="1" dirty="0">
                <a:latin typeface="Century Gothic" panose="020B0502020202020204" pitchFamily="34" charset="0"/>
              </a:rPr>
              <a:t>Both Jacob and Esau were flawed individuals</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God chose Jacob in spite of (not because of) his flaws</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Though their fates were pronounced before their birth, their focus of life contributed to their destiny</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baseline="30000" dirty="0">
                <a:solidFill>
                  <a:srgbClr val="0000FF"/>
                </a:solidFill>
                <a:latin typeface="Century Gothic" panose="020B0502020202020204" pitchFamily="34" charset="0"/>
              </a:rPr>
              <a:t>“</a:t>
            </a:r>
            <a:r>
              <a:rPr lang="en-US" sz="3200" b="1" dirty="0">
                <a:solidFill>
                  <a:srgbClr val="0000FF"/>
                </a:solidFill>
                <a:latin typeface="Century Gothic" panose="020B0502020202020204" pitchFamily="34" charset="0"/>
              </a:rPr>
              <a:t>For many are called, but few are chosen.”</a:t>
            </a:r>
            <a:r>
              <a:rPr lang="en-US" sz="3200" b="1" dirty="0">
                <a:latin typeface="Century Gothic" panose="020B0502020202020204" pitchFamily="34" charset="0"/>
              </a:rPr>
              <a:t> (Matthew 22:14)</a:t>
            </a:r>
          </a:p>
          <a:p>
            <a:pPr>
              <a:buFont typeface="Wingdings" panose="05000000000000000000" pitchFamily="2" charset="2"/>
              <a:buChar char="Ø"/>
            </a:pPr>
            <a:endParaRPr lang="en-US" sz="1600" b="1" dirty="0">
              <a:latin typeface="Century Gothic" panose="020B0502020202020204" pitchFamily="34" charset="0"/>
            </a:endParaRPr>
          </a:p>
          <a:p>
            <a:pPr>
              <a:buFont typeface="Wingdings" panose="05000000000000000000" pitchFamily="2" charset="2"/>
              <a:buChar char="Ø"/>
            </a:pPr>
            <a:r>
              <a:rPr lang="en-US" sz="3200" b="1" dirty="0">
                <a:latin typeface="Century Gothic" panose="020B0502020202020204" pitchFamily="34" charset="0"/>
              </a:rPr>
              <a:t>God was kind to both Jacob and Esau, but their reactions were quite different</a:t>
            </a:r>
          </a:p>
        </p:txBody>
      </p:sp>
    </p:spTree>
    <p:extLst>
      <p:ext uri="{BB962C8B-B14F-4D97-AF65-F5344CB8AC3E}">
        <p14:creationId xmlns:p14="http://schemas.microsoft.com/office/powerpoint/2010/main" val="125527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98C46-A167-466F-86D6-4CF042FB7136}"/>
              </a:ext>
            </a:extLst>
          </p:cNvPr>
          <p:cNvSpPr>
            <a:spLocks noGrp="1"/>
          </p:cNvSpPr>
          <p:nvPr>
            <p:ph idx="1"/>
          </p:nvPr>
        </p:nvSpPr>
        <p:spPr>
          <a:xfrm>
            <a:off x="327171" y="432033"/>
            <a:ext cx="11694253" cy="6245604"/>
          </a:xfrm>
        </p:spPr>
        <p:txBody>
          <a:bodyPr>
            <a:normAutofit/>
          </a:bodyPr>
          <a:lstStyle/>
          <a:p>
            <a:pPr>
              <a:buFont typeface="Wingdings" panose="05000000000000000000" pitchFamily="2" charset="2"/>
              <a:buChar char="Ø"/>
            </a:pPr>
            <a:r>
              <a:rPr lang="en-US" sz="3200" b="1" dirty="0">
                <a:latin typeface="Century Gothic" panose="020B0502020202020204" pitchFamily="34" charset="0"/>
              </a:rPr>
              <a:t>Esau – Looked down upon God’s blessing</a:t>
            </a:r>
          </a:p>
          <a:p>
            <a:pPr>
              <a:buFont typeface="Wingdings" panose="05000000000000000000" pitchFamily="2" charset="2"/>
              <a:buChar char="Ø"/>
            </a:pPr>
            <a:endParaRPr lang="en-US" sz="800" b="1" dirty="0">
              <a:latin typeface="Century Gothic" panose="020B0502020202020204" pitchFamily="34" charset="0"/>
            </a:endParaRPr>
          </a:p>
          <a:p>
            <a:pPr lvl="1">
              <a:buFont typeface="Wingdings" panose="05000000000000000000" pitchFamily="2" charset="2"/>
              <a:buChar char="v"/>
            </a:pPr>
            <a:r>
              <a:rPr lang="en-US" sz="3000" b="1" dirty="0">
                <a:latin typeface="Century Gothic" panose="020B0502020202020204" pitchFamily="34" charset="0"/>
              </a:rPr>
              <a:t>Valued pleasure more than spiritual blessings</a:t>
            </a:r>
          </a:p>
          <a:p>
            <a:pPr lvl="1">
              <a:buFont typeface="Wingdings" panose="05000000000000000000" pitchFamily="2" charset="2"/>
              <a:buChar char="v"/>
            </a:pPr>
            <a:r>
              <a:rPr lang="en-US" sz="3000" b="1" dirty="0">
                <a:latin typeface="Century Gothic" panose="020B0502020202020204" pitchFamily="34" charset="0"/>
              </a:rPr>
              <a:t>Easily sold his birth right</a:t>
            </a:r>
          </a:p>
          <a:p>
            <a:pPr lvl="1">
              <a:buFont typeface="Wingdings" panose="05000000000000000000" pitchFamily="2" charset="2"/>
              <a:buChar char="v"/>
            </a:pPr>
            <a:r>
              <a:rPr lang="en-US" sz="3000" b="1" dirty="0">
                <a:latin typeface="Century Gothic" panose="020B0502020202020204" pitchFamily="34" charset="0"/>
              </a:rPr>
              <a:t>Do we value our identity in Christ?</a:t>
            </a:r>
          </a:p>
          <a:p>
            <a:pPr lvl="1">
              <a:buFont typeface="Wingdings" panose="05000000000000000000" pitchFamily="2" charset="2"/>
              <a:buChar char="v"/>
            </a:pPr>
            <a:r>
              <a:rPr lang="en-US" sz="3000" b="1" dirty="0">
                <a:latin typeface="Century Gothic" panose="020B0502020202020204" pitchFamily="34" charset="0"/>
              </a:rPr>
              <a:t>A professor friend’s testimony</a:t>
            </a:r>
          </a:p>
          <a:p>
            <a:pPr lvl="1">
              <a:buFont typeface="Wingdings" panose="05000000000000000000" pitchFamily="2" charset="2"/>
              <a:buChar char="v"/>
            </a:pPr>
            <a:endParaRPr lang="en-US" sz="1600" b="1" dirty="0">
              <a:latin typeface="Century Gothic" panose="020B0502020202020204" pitchFamily="34" charset="0"/>
            </a:endParaRPr>
          </a:p>
          <a:p>
            <a:pPr>
              <a:buFont typeface="Wingdings" panose="05000000000000000000" pitchFamily="2" charset="2"/>
              <a:buChar char="Ø"/>
            </a:pPr>
            <a:r>
              <a:rPr lang="en-US" sz="3400" b="1" dirty="0">
                <a:latin typeface="Century Gothic" panose="020B0502020202020204" pitchFamily="34" charset="0"/>
              </a:rPr>
              <a:t>Esau – Fell in love with the world</a:t>
            </a:r>
          </a:p>
          <a:p>
            <a:pPr>
              <a:buFont typeface="Wingdings" panose="05000000000000000000" pitchFamily="2" charset="2"/>
              <a:buChar char="Ø"/>
            </a:pPr>
            <a:endParaRPr lang="en-US" sz="800" b="1" dirty="0">
              <a:latin typeface="Century Gothic" panose="020B0502020202020204" pitchFamily="34" charset="0"/>
            </a:endParaRPr>
          </a:p>
          <a:p>
            <a:pPr lvl="1">
              <a:buFont typeface="Wingdings" panose="05000000000000000000" pitchFamily="2" charset="2"/>
              <a:buChar char="v"/>
            </a:pPr>
            <a:r>
              <a:rPr lang="en-US" sz="3000" b="1" dirty="0">
                <a:latin typeface="Century Gothic" panose="020B0502020202020204" pitchFamily="34" charset="0"/>
              </a:rPr>
              <a:t>His descendants Edomites displayed this trait </a:t>
            </a:r>
            <a:r>
              <a:rPr lang="en-US" altLang="zh-CN" sz="3000" b="1" dirty="0">
                <a:latin typeface="Century Gothic" panose="020B0502020202020204" pitchFamily="34" charset="0"/>
              </a:rPr>
              <a:t>in full</a:t>
            </a:r>
            <a:endParaRPr lang="en-US" sz="3000" b="1" dirty="0">
              <a:latin typeface="Century Gothic" panose="020B0502020202020204" pitchFamily="34" charset="0"/>
            </a:endParaRPr>
          </a:p>
          <a:p>
            <a:pPr lvl="1">
              <a:buFont typeface="Wingdings" panose="05000000000000000000" pitchFamily="2" charset="2"/>
              <a:buChar char="v"/>
            </a:pPr>
            <a:r>
              <a:rPr lang="en-US" sz="3000" b="1" dirty="0">
                <a:latin typeface="Century Gothic" panose="020B0502020202020204" pitchFamily="34" charset="0"/>
              </a:rPr>
              <a:t>The declaration in book of Obadiah</a:t>
            </a:r>
          </a:p>
          <a:p>
            <a:pPr lvl="1">
              <a:buFont typeface="Wingdings" panose="05000000000000000000" pitchFamily="2" charset="2"/>
              <a:buChar char="v"/>
            </a:pPr>
            <a:r>
              <a:rPr lang="en-US" sz="3000" b="1" dirty="0">
                <a:latin typeface="Century Gothic" panose="020B0502020202020204" pitchFamily="34" charset="0"/>
              </a:rPr>
              <a:t>They relied on terrain, wealth, allies, and cleverness</a:t>
            </a:r>
          </a:p>
          <a:p>
            <a:pPr lvl="1">
              <a:buFont typeface="Wingdings" panose="05000000000000000000" pitchFamily="2" charset="2"/>
              <a:buChar char="v"/>
            </a:pPr>
            <a:r>
              <a:rPr lang="en-US" sz="3000" b="1" dirty="0">
                <a:latin typeface="Century Gothic" panose="020B0502020202020204" pitchFamily="34" charset="0"/>
              </a:rPr>
              <a:t>What are we relying on?</a:t>
            </a:r>
          </a:p>
        </p:txBody>
      </p:sp>
    </p:spTree>
    <p:extLst>
      <p:ext uri="{BB962C8B-B14F-4D97-AF65-F5344CB8AC3E}">
        <p14:creationId xmlns:p14="http://schemas.microsoft.com/office/powerpoint/2010/main" val="279357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892" y="285225"/>
            <a:ext cx="11829590" cy="6479469"/>
          </a:xfrm>
        </p:spPr>
        <p:txBody>
          <a:bodyPr>
            <a:normAutofit lnSpcReduction="10000"/>
          </a:bodyPr>
          <a:lstStyle/>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Jacob – Chose to rely on God</a:t>
            </a:r>
          </a:p>
          <a:p>
            <a:pPr marL="0" indent="0">
              <a:buNone/>
            </a:pPr>
            <a:endParaRPr lang="en-US" altLang="zh-CN" sz="8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altLang="zh-CN" sz="3200" b="1" dirty="0">
                <a:latin typeface="Century Gothic" panose="020B0502020202020204" pitchFamily="34" charset="0"/>
                <a:ea typeface="SimSun" panose="02010600030101010101" pitchFamily="2" charset="-122"/>
              </a:rPr>
              <a:t>He did not run away when he was afraid and distressed</a:t>
            </a:r>
          </a:p>
          <a:p>
            <a:pPr>
              <a:buFont typeface="Wingdings" panose="05000000000000000000" pitchFamily="2" charset="2"/>
              <a:buChar char="Ø"/>
            </a:pPr>
            <a:endParaRPr lang="en-US" altLang="zh-CN" sz="800" b="1" dirty="0">
              <a:latin typeface="Century Gothic" panose="020B0502020202020204" pitchFamily="34" charset="0"/>
              <a:ea typeface="SimSun" panose="02010600030101010101" pitchFamily="2" charset="-122"/>
            </a:endParaRPr>
          </a:p>
          <a:p>
            <a:pPr>
              <a:buFont typeface="Wingdings" panose="05000000000000000000" pitchFamily="2" charset="2"/>
              <a:buChar char="Ø"/>
            </a:pPr>
            <a:r>
              <a:rPr lang="en-US" sz="3200" b="1" baseline="30000" dirty="0">
                <a:solidFill>
                  <a:srgbClr val="0000FF"/>
                </a:solidFill>
                <a:latin typeface="Century Gothic" panose="020B0502020202020204" pitchFamily="34" charset="0"/>
              </a:rPr>
              <a:t>9</a:t>
            </a:r>
            <a:r>
              <a:rPr lang="en-US" sz="3200" b="1" dirty="0">
                <a:solidFill>
                  <a:srgbClr val="0000FF"/>
                </a:solidFill>
                <a:latin typeface="Century Gothic" panose="020B0502020202020204" pitchFamily="34" charset="0"/>
              </a:rPr>
              <a:t>Then Jacob said, “O God of my father Abraham and God of my father Isaac, the </a:t>
            </a:r>
            <a:r>
              <a:rPr lang="en-US" sz="3200" b="1" cap="small" dirty="0">
                <a:solidFill>
                  <a:srgbClr val="0000FF"/>
                </a:solidFill>
                <a:latin typeface="Century Gothic" panose="020B0502020202020204" pitchFamily="34" charset="0"/>
              </a:rPr>
              <a:t>Lord</a:t>
            </a:r>
            <a:r>
              <a:rPr lang="en-US" sz="3200" b="1" dirty="0">
                <a:solidFill>
                  <a:srgbClr val="0000FF"/>
                </a:solidFill>
                <a:latin typeface="Century Gothic" panose="020B0502020202020204" pitchFamily="34" charset="0"/>
              </a:rPr>
              <a:t> who said to me, ‘Return to your country and to your family, and I will deal well with you’: </a:t>
            </a:r>
            <a:r>
              <a:rPr lang="en-US" sz="3200" b="1" baseline="30000" dirty="0">
                <a:solidFill>
                  <a:srgbClr val="0000FF"/>
                </a:solidFill>
                <a:latin typeface="Century Gothic" panose="020B0502020202020204" pitchFamily="34" charset="0"/>
              </a:rPr>
              <a:t>10</a:t>
            </a:r>
            <a:r>
              <a:rPr lang="en-US" sz="3200" b="1" dirty="0">
                <a:solidFill>
                  <a:srgbClr val="0000FF"/>
                </a:solidFill>
                <a:latin typeface="Century Gothic" panose="020B0502020202020204" pitchFamily="34" charset="0"/>
              </a:rPr>
              <a:t>I am not worthy of the least of all the mercies and of all the truth which You have shown Your servant; for I crossed over this Jordan with my staff, and now I have become two companies. </a:t>
            </a:r>
            <a:r>
              <a:rPr lang="en-US" sz="3200" b="1" baseline="30000" dirty="0">
                <a:solidFill>
                  <a:srgbClr val="0000FF"/>
                </a:solidFill>
                <a:latin typeface="Century Gothic" panose="020B0502020202020204" pitchFamily="34" charset="0"/>
              </a:rPr>
              <a:t>11</a:t>
            </a:r>
            <a:r>
              <a:rPr lang="en-US" sz="3200" b="1" dirty="0">
                <a:solidFill>
                  <a:srgbClr val="0000FF"/>
                </a:solidFill>
                <a:latin typeface="Century Gothic" panose="020B0502020202020204" pitchFamily="34" charset="0"/>
              </a:rPr>
              <a:t>Deliver me, I pray, from the hand of my brother, from the hand of Esau; for I fear him, lest he come and attack me and the mother with the children. </a:t>
            </a:r>
            <a:r>
              <a:rPr lang="en-US" sz="3200" b="1" baseline="30000" dirty="0">
                <a:solidFill>
                  <a:srgbClr val="0000FF"/>
                </a:solidFill>
                <a:latin typeface="Century Gothic" panose="020B0502020202020204" pitchFamily="34" charset="0"/>
              </a:rPr>
              <a:t>12</a:t>
            </a:r>
            <a:r>
              <a:rPr lang="en-US" sz="3200" b="1" dirty="0">
                <a:solidFill>
                  <a:srgbClr val="0000FF"/>
                </a:solidFill>
                <a:latin typeface="Century Gothic" panose="020B0502020202020204" pitchFamily="34" charset="0"/>
              </a:rPr>
              <a:t>For You said, ‘I will surely treat you well, and make your descendants as the sand of the sea, which cannot be numbered for multitude.’ ” </a:t>
            </a:r>
            <a:r>
              <a:rPr lang="en-US" sz="3200" b="1" dirty="0">
                <a:latin typeface="Century Gothic" panose="020B0502020202020204" pitchFamily="34" charset="0"/>
              </a:rPr>
              <a:t>(Genesis 32:9-12)</a:t>
            </a:r>
            <a:endParaRPr lang="en-US" altLang="zh-CN" sz="3200" b="1" dirty="0">
              <a:latin typeface="Century Gothic" panose="020B0502020202020204" pitchFamily="34" charset="0"/>
              <a:ea typeface="SimSun" panose="02010600030101010101" pitchFamily="2" charset="-122"/>
            </a:endParaRPr>
          </a:p>
        </p:txBody>
      </p:sp>
    </p:spTree>
    <p:extLst>
      <p:ext uri="{BB962C8B-B14F-4D97-AF65-F5344CB8AC3E}">
        <p14:creationId xmlns:p14="http://schemas.microsoft.com/office/powerpoint/2010/main" val="152206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charRg st="85" end="75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741</TotalTime>
  <Words>1159</Words>
  <Application>Microsoft Office PowerPoint</Application>
  <PresentationFormat>Widescreen</PresentationFormat>
  <Paragraphs>94</Paragraphs>
  <Slides>13</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SimSun</vt:lpstr>
      <vt:lpstr>Agency FB</vt:lpstr>
      <vt:lpstr>Arial</vt:lpstr>
      <vt:lpstr>Calibri</vt:lpstr>
      <vt:lpstr>Calibri Light</vt:lpstr>
      <vt:lpstr>Century Gothic</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Tennyson</dc:creator>
  <cp:lastModifiedBy>Chen, Tennyson</cp:lastModifiedBy>
  <cp:revision>39</cp:revision>
  <dcterms:created xsi:type="dcterms:W3CDTF">2017-08-17T14:59:20Z</dcterms:created>
  <dcterms:modified xsi:type="dcterms:W3CDTF">2022-12-31T19:36:06Z</dcterms:modified>
</cp:coreProperties>
</file>